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4" autoAdjust="0"/>
    <p:restoredTop sz="57526" autoAdjust="0"/>
  </p:normalViewPr>
  <p:slideViewPr>
    <p:cSldViewPr snapToGrid="0">
      <p:cViewPr varScale="1">
        <p:scale>
          <a:sx n="73" d="100"/>
          <a:sy n="73" d="100"/>
        </p:scale>
        <p:origin x="2314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ECC3A2-82DF-41B1-9F1C-D8C854D34DE5}" type="datetimeFigureOut">
              <a:rPr lang="en-US" smtClean="0"/>
              <a:t>1/17/2025</a:t>
            </a:fld>
            <a:endParaRPr lang="en-US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D974C6-A4E4-43DD-BD8F-6BA010846F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3053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1е</a:t>
            </a:r>
          </a:p>
          <a:p>
            <a:r>
              <a:rPr lang="ru-RU" dirty="0" smtClean="0"/>
              <a:t>Данные</a:t>
            </a:r>
            <a:r>
              <a:rPr lang="ru-RU" baseline="0" dirty="0" smtClean="0"/>
              <a:t> входа</a:t>
            </a:r>
          </a:p>
          <a:p>
            <a:r>
              <a:rPr lang="ru-RU" baseline="0" dirty="0" smtClean="0"/>
              <a:t>Данные </a:t>
            </a:r>
            <a:r>
              <a:rPr lang="ru-RU" baseline="0" dirty="0" err="1" smtClean="0"/>
              <a:t>сесии</a:t>
            </a:r>
            <a:endParaRPr lang="ru-RU" baseline="0" dirty="0" smtClean="0"/>
          </a:p>
          <a:p>
            <a:r>
              <a:rPr lang="ru-RU" baseline="0" dirty="0" smtClean="0"/>
              <a:t>Ключи</a:t>
            </a:r>
          </a:p>
          <a:p>
            <a:endParaRPr lang="en-US" baseline="0" smtClean="0"/>
          </a:p>
          <a:p>
            <a:endParaRPr lang="ru-RU" baseline="0" dirty="0" smtClean="0"/>
          </a:p>
          <a:p>
            <a:r>
              <a:rPr lang="ru-RU" baseline="0" dirty="0" smtClean="0"/>
              <a:t>2е Номера телефонов</a:t>
            </a:r>
          </a:p>
          <a:p>
            <a:r>
              <a:rPr lang="ru-RU" baseline="0" dirty="0" smtClean="0"/>
              <a:t>Документы</a:t>
            </a:r>
          </a:p>
          <a:p>
            <a:endParaRPr lang="ru-RU" baseline="0" dirty="0" smtClean="0"/>
          </a:p>
          <a:p>
            <a:r>
              <a:rPr lang="ru-RU" baseline="0" dirty="0" smtClean="0"/>
              <a:t>3е Отправка запросов с устройства пользователя</a:t>
            </a:r>
          </a:p>
          <a:p>
            <a:endParaRPr lang="ru-RU" baseline="0" dirty="0" smtClean="0"/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Хакеры могут пытаться украсть логины и пароли пользователей.</a:t>
            </a:r>
          </a:p>
          <a:p>
            <a:endParaRPr lang="ru-RU" sz="1200" b="1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Похищение персональных данных, таких как банковские карты и паспорта.</a:t>
            </a:r>
          </a:p>
          <a:p>
            <a:endParaRPr lang="ru-RU" sz="1200" b="1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Злоумышленники могут совершать операции от имени пользователя.</a:t>
            </a:r>
          </a:p>
          <a:p>
            <a:endParaRPr lang="ru-RU" sz="1200" b="1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ru-RU" sz="1200" b="1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D974C6-A4E4-43DD-BD8F-6BA010846F2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8047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получится по сути и переименовать в </a:t>
            </a:r>
            <a:r>
              <a:rPr lang="ru-RU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zip</a:t>
            </a:r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то вы сможете его распаковать как обычный архив</a:t>
            </a:r>
          </a:p>
          <a:p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что я только что и сделал внутри Я обнаружил в общем-то я разобрал</a:t>
            </a:r>
          </a:p>
          <a:p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флаттер приложения и внутри Я обнаружил очень много каких-то</a:t>
            </a:r>
          </a:p>
          <a:p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папок которые непонятно называются непонятно что значит и на первый взгляд абсолютно имеет смысла Но если</a:t>
            </a:r>
          </a:p>
          <a:p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пролистать чуть ниже то среди всех этих папок в ресурсах в </a:t>
            </a:r>
            <a:r>
              <a:rPr lang="ru-RU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либе</a:t>
            </a:r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внутри мы найдем</a:t>
            </a:r>
          </a:p>
          <a:p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файлы </a:t>
            </a:r>
            <a:r>
              <a:rPr lang="ru-RU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lip</a:t>
            </a:r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flator.so и либо в общем-то Давайте расскажу про эти два</a:t>
            </a:r>
          </a:p>
          <a:p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файла </a:t>
            </a:r>
            <a:r>
              <a:rPr lang="ru-RU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lip</a:t>
            </a:r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flator.iso</a:t>
            </a:r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это по сути </a:t>
            </a:r>
            <a:r>
              <a:rPr lang="ru-RU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flator</a:t>
            </a:r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Engine</a:t>
            </a:r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то что выполняет ваше приложение</a:t>
            </a:r>
          </a:p>
          <a:p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то что каким-то образом там </a:t>
            </a:r>
            <a:r>
              <a:rPr lang="ru-RU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простраивает</a:t>
            </a:r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все каналы взаимодействия с мотивом то</a:t>
            </a:r>
          </a:p>
          <a:p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что рисует на движке вот в общем-то то что выполняет ваше</a:t>
            </a:r>
          </a:p>
          <a:p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приложение тот самый </a:t>
            </a:r>
            <a:r>
              <a:rPr lang="ru-RU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flutter</a:t>
            </a:r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Engine</a:t>
            </a:r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либо </a:t>
            </a:r>
            <a:r>
              <a:rPr lang="ru-RU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up.iso</a:t>
            </a:r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это весь ваш скомпилированный</a:t>
            </a:r>
          </a:p>
          <a:p>
            <a:r>
              <a:rPr lang="ru-RU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дарткод</a:t>
            </a:r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в одном файле причем нужно обратить внимание то что если например</a:t>
            </a:r>
          </a:p>
          <a:p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вы когда-нибудь разбирали там </a:t>
            </a:r>
            <a:r>
              <a:rPr lang="ru-RU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нативный</a:t>
            </a:r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Android</a:t>
            </a:r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приложение с помощью реверс инжиниринга то там файлы по сути</a:t>
            </a:r>
          </a:p>
          <a:p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хранятся в виде </a:t>
            </a:r>
            <a:r>
              <a:rPr lang="ru-RU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</a:t>
            </a:r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байт-кода в виде отдельных классов и они также распределены там как у вас</a:t>
            </a:r>
          </a:p>
          <a:p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была структура проекта примерно также Они находятся в разобранном виде вот в</a:t>
            </a:r>
          </a:p>
          <a:p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случае с реверсом </a:t>
            </a:r>
            <a:r>
              <a:rPr lang="ru-RU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рюрингом</a:t>
            </a:r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флаттер приложений мы приходим к тому что все вообще ваши </a:t>
            </a:r>
            <a:r>
              <a:rPr lang="ru-RU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Дарт</a:t>
            </a:r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файлы в которые</a:t>
            </a:r>
          </a:p>
          <a:p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были в проекте и причем Даже не только ваши </a:t>
            </a:r>
            <a:r>
              <a:rPr lang="ru-RU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Дарт</a:t>
            </a:r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файлы но и сама там библиотека флаттера все </a:t>
            </a:r>
            <a:r>
              <a:rPr lang="ru-RU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Дарт</a:t>
            </a:r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пакеты которые вы</a:t>
            </a:r>
          </a:p>
          <a:p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подключали весь стандарт код плагинов просто весь объем кода на </a:t>
            </a:r>
            <a:r>
              <a:rPr lang="ru-RU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дарте</a:t>
            </a:r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внутри</a:t>
            </a:r>
          </a:p>
          <a:p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вашего проекта даже там каких-то третьих лиц кода который к Вам вроде не относится типа флаттер </a:t>
            </a:r>
            <a:r>
              <a:rPr lang="ru-RU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sdk</a:t>
            </a:r>
            <a:endParaRPr lang="ru-RU" sz="1200" b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все это собирается в один файл либо</a:t>
            </a:r>
          </a:p>
          <a:p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компиляции приложения время как раз таки А вот компиляции</a:t>
            </a:r>
          </a:p>
          <a:p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Когда вы там пишите в консоли типа </a:t>
            </a:r>
            <a:r>
              <a:rPr lang="ru-RU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flator</a:t>
            </a:r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Build</a:t>
            </a:r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APK релиз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D974C6-A4E4-43DD-BD8F-6BA010846F2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1970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Окей</a:t>
            </a:r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и вроде бы вот с этим файлом либо</a:t>
            </a:r>
          </a:p>
          <a:p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что-то можно сделать То есть как-то можно взять этот файл либо ISO который является </a:t>
            </a:r>
            <a:r>
              <a:rPr lang="ru-RU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бинарём</a:t>
            </a:r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собранным с</a:t>
            </a:r>
          </a:p>
          <a:p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помощью компилятора </a:t>
            </a:r>
            <a:r>
              <a:rPr lang="ru-RU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Дарт</a:t>
            </a:r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Out</a:t>
            </a:r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что-то можно с ней сделать и получить какие-то</a:t>
            </a:r>
          </a:p>
          <a:p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исходники вот конкретно в этом случае Я использовал программу </a:t>
            </a:r>
            <a:r>
              <a:rPr lang="ru-RU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jad</a:t>
            </a:r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X она</a:t>
            </a:r>
          </a:p>
          <a:p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используется для реверс </a:t>
            </a:r>
            <a:r>
              <a:rPr lang="ru-RU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инженеринга</a:t>
            </a:r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Android</a:t>
            </a:r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приложений туда закидываете ПК и можете полистать исходники</a:t>
            </a:r>
          </a:p>
          <a:p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Вот но конкретно с </a:t>
            </a:r>
            <a:r>
              <a:rPr lang="ru-RU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флатером</a:t>
            </a:r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ситуация интереснее потому что мы не получили исходники мы получили один файл либо</a:t>
            </a:r>
          </a:p>
          <a:p>
            <a:r>
              <a:rPr lang="ru-RU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app.iso</a:t>
            </a:r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что нам делать с ним для того чтобы что-то делать с ним нам сначала разобраться что это вообще такое и с чем</a:t>
            </a:r>
            <a:endParaRPr lang="ru-RU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D974C6-A4E4-43DD-BD8F-6BA010846F2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6872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Окей</a:t>
            </a:r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и вроде бы вот с этим файлом либо</a:t>
            </a:r>
          </a:p>
          <a:p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что-то можно сделать То есть как-то можно взять этот файл либо ISO который является </a:t>
            </a:r>
            <a:r>
              <a:rPr lang="ru-RU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бинарём</a:t>
            </a:r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собранным с</a:t>
            </a:r>
          </a:p>
          <a:p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помощью компилятора </a:t>
            </a:r>
            <a:r>
              <a:rPr lang="ru-RU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Дарт</a:t>
            </a:r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Out</a:t>
            </a:r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что-то можно с ней сделать и получить какие-то</a:t>
            </a:r>
          </a:p>
          <a:p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исходники вот конкретно в этом случае Я использовал программу </a:t>
            </a:r>
            <a:r>
              <a:rPr lang="ru-RU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jad</a:t>
            </a:r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X она</a:t>
            </a:r>
          </a:p>
          <a:p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используется для реверс </a:t>
            </a:r>
            <a:r>
              <a:rPr lang="ru-RU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инженеринга</a:t>
            </a:r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Android</a:t>
            </a:r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приложений туда закидываете ПК и можете полистать исходники</a:t>
            </a:r>
          </a:p>
          <a:p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Вот но конкретно с </a:t>
            </a:r>
            <a:r>
              <a:rPr lang="ru-RU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флатером</a:t>
            </a:r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ситуация интереснее потому что мы не получили исходники мы получили один файл либо</a:t>
            </a:r>
          </a:p>
          <a:p>
            <a:r>
              <a:rPr lang="ru-RU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app.iso</a:t>
            </a:r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что нам делать с ним для того чтобы что-то делать с ним нам сначала разобраться что это вообще такое и с чем</a:t>
            </a:r>
          </a:p>
          <a:p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едят это вот скомпилированное приложение откуда оно взялось Значит надо понимать то что это по сути так называемый </a:t>
            </a:r>
            <a:r>
              <a:rPr lang="ru-RU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Дарт</a:t>
            </a:r>
            <a:endParaRPr lang="ru-RU" sz="1200" b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от </a:t>
            </a:r>
            <a:r>
              <a:rPr lang="ru-RU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snapshot</a:t>
            </a:r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который получился в результате компиляции у него есть</a:t>
            </a:r>
          </a:p>
          <a:p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несколько свойств о которых мы сейчас пройдемся во-первых</a:t>
            </a:r>
          </a:p>
          <a:p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во-первых </a:t>
            </a:r>
            <a:r>
              <a:rPr lang="ru-RU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Дарт</a:t>
            </a:r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развивающийся язык и у него очень часто меняется там механизмы</a:t>
            </a:r>
          </a:p>
          <a:p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компиляции сам компилятор Как чуть-чуть меняется в общем-то версии растут и</a:t>
            </a:r>
          </a:p>
          <a:p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появляется </a:t>
            </a:r>
            <a:r>
              <a:rPr lang="ru-RU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Дарт</a:t>
            </a:r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3 выходит и возникает проблема что структура этого файла она</a:t>
            </a:r>
          </a:p>
          <a:p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очень часто меняется То есть если бы если бы вы например разобрали одно и</a:t>
            </a:r>
          </a:p>
          <a:p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то же приложение там год назад и сейчас то вы бы не узнали эти файлы потому что</a:t>
            </a:r>
          </a:p>
          <a:p>
            <a:r>
              <a:rPr lang="ru-RU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Дарт</a:t>
            </a:r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довольно сильно изменился и изменилась сама структура этого файла</a:t>
            </a:r>
          </a:p>
          <a:p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вот не очень удобно с ним работать не очень удобно Вот кроме всего прочего так</a:t>
            </a:r>
          </a:p>
          <a:p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получается что время компиляции </a:t>
            </a:r>
            <a:r>
              <a:rPr lang="ru-RU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Дарт</a:t>
            </a:r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А вот связывает все вообще ваши там какие-то ссылки на переменные все</a:t>
            </a:r>
          </a:p>
          <a:p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какие-то библиотеки которые вы используете связывает статически Что это</a:t>
            </a:r>
          </a:p>
          <a:p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значит Это значит то что у вас условно файле есть там некоторые индексация всех</a:t>
            </a:r>
          </a:p>
          <a:p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ваших там каких-то методов классов функций вот причем эта индексация именно вот в</a:t>
            </a:r>
          </a:p>
          <a:p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местоположение там в каком базе это находится условно и </a:t>
            </a:r>
            <a:r>
              <a:rPr lang="ru-RU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Дарт</a:t>
            </a:r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связывает это</a:t>
            </a:r>
          </a:p>
          <a:p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все статические то есть вот типа хочешь вызвать там какой-то метод 1-2 не знаю а</a:t>
            </a:r>
          </a:p>
          <a:p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123 чтобы вызвать Обратитесь вот к этому байту хочешь вызвать такое это метод</a:t>
            </a:r>
          </a:p>
          <a:p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обратись вон туда то есть просто в разные участки памяти отсылает и это</a:t>
            </a:r>
          </a:p>
          <a:p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круто с точки зрения производительности но опять-таки это не очень круто с точки</a:t>
            </a:r>
          </a:p>
          <a:p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зрения того что возможно мы захотим как-то модифицировать приложение потому что если вдруг внести модификацию в этот</a:t>
            </a:r>
          </a:p>
          <a:p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А вот то получится что все ссылки разъедутся и собрать</a:t>
            </a:r>
          </a:p>
          <a:p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Исходный код обратно будет просто невозможно а вот ну и кроме всего прочего код</a:t>
            </a:r>
          </a:p>
          <a:p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исполняемый на </a:t>
            </a:r>
            <a:r>
              <a:rPr lang="ru-RU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дарте</a:t>
            </a:r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очень </a:t>
            </a:r>
            <a:r>
              <a:rPr lang="ru-RU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очень</a:t>
            </a:r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сильно зависит от </a:t>
            </a:r>
            <a:r>
              <a:rPr lang="ru-RU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Дарт</a:t>
            </a:r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вема</a:t>
            </a:r>
            <a:endParaRPr lang="ru-RU" sz="1200" b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вот </a:t>
            </a:r>
            <a:r>
              <a:rPr lang="ru-RU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Дарт</a:t>
            </a:r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в М это некоторые </a:t>
            </a:r>
            <a:r>
              <a:rPr lang="ru-RU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некоторые</a:t>
            </a:r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виртуальная машина в общем некоторые</a:t>
            </a:r>
          </a:p>
          <a:p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программы которые исполняет ваш код на </a:t>
            </a:r>
            <a:r>
              <a:rPr lang="ru-RU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Дарт</a:t>
            </a:r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Это не совсем виртуальная машина</a:t>
            </a:r>
          </a:p>
          <a:p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важно то что там используется другой стек вызовов нежели обычно используется</a:t>
            </a:r>
          </a:p>
          <a:p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языках программирования Это связано с тем что в </a:t>
            </a:r>
            <a:r>
              <a:rPr lang="ru-RU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дарте</a:t>
            </a:r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есть зоны и вы можете ваш код оборачивать там одну зону в</a:t>
            </a:r>
          </a:p>
          <a:p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другую третью из-за этого потом получившийся код типа</a:t>
            </a:r>
          </a:p>
          <a:p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неудобно читать</a:t>
            </a:r>
          </a:p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D974C6-A4E4-43DD-BD8F-6BA010846F2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8958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вот </a:t>
            </a:r>
            <a:r>
              <a:rPr lang="ru-RU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Окей</a:t>
            </a:r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мы познакомились </a:t>
            </a:r>
            <a:r>
              <a:rPr lang="ru-RU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снапшотом</a:t>
            </a:r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так сказать с его всеми</a:t>
            </a:r>
          </a:p>
          <a:p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плюсами и минусами оценили его для реверс инженера Как будто бы одни минусы</a:t>
            </a:r>
          </a:p>
          <a:p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были для разработчика мобильных приложений как будто бы одни плюсы типа не так страшно очень сложно это все</a:t>
            </a:r>
          </a:p>
          <a:p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разобрать Давайте теперь подойдем к статическому анализу этого года</a:t>
            </a:r>
          </a:p>
          <a:p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статический анализ когда мы просто вот этот файл либо каким-то образом открываем там вообще</a:t>
            </a:r>
          </a:p>
          <a:p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другом устройстве компе своем и пытаемся в нем разобраться прочесть что-нибудь</a:t>
            </a:r>
          </a:p>
          <a:p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проанализировать что-то с ним сделать</a:t>
            </a:r>
          </a:p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D974C6-A4E4-43DD-BD8F-6BA010846F2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46131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Окей</a:t>
            </a:r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окей</a:t>
            </a:r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для статического анализа </a:t>
            </a:r>
            <a:r>
              <a:rPr lang="ru-RU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Дарт</a:t>
            </a:r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кода есть несколько инструментов тут</a:t>
            </a:r>
          </a:p>
          <a:p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есть ссылка на статью по поводу статического анализа </a:t>
            </a:r>
            <a:r>
              <a:rPr lang="ru-RU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дарткода</a:t>
            </a:r>
            <a:endParaRPr lang="ru-RU" sz="1200" b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Ну давайте так если мы просто откроем этот файл либо почитать на разобраться вот мы скорее</a:t>
            </a:r>
          </a:p>
          <a:p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всего почитать и разобраться особо не сможем мы увидим только какие-то непонятные ссылки которые называются там</a:t>
            </a:r>
          </a:p>
          <a:p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18 что-то равно в 7 минус V1 и все И вот</a:t>
            </a:r>
          </a:p>
          <a:p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дальше наш глаз перестанет что-либо понимать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D974C6-A4E4-43DD-BD8F-6BA010846F2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8664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для сравнения того как мог бы выглядеть как могут происходить статический анализ</a:t>
            </a:r>
          </a:p>
          <a:p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вот сейчас перед вами С одной стороны </a:t>
            </a:r>
            <a:r>
              <a:rPr lang="ru-RU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декомпилированы</a:t>
            </a:r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с помощью того же</a:t>
            </a:r>
          </a:p>
          <a:p>
            <a:r>
              <a:rPr lang="ru-RU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джадекса</a:t>
            </a:r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</a:t>
            </a:r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как выглядит </a:t>
            </a:r>
            <a:r>
              <a:rPr lang="ru-RU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</a:t>
            </a:r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код то есть обычный </a:t>
            </a:r>
            <a:r>
              <a:rPr lang="ru-RU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Android</a:t>
            </a:r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приложение а на</a:t>
            </a:r>
          </a:p>
          <a:p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другой стороне </a:t>
            </a:r>
            <a:r>
              <a:rPr lang="ru-RU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Дарт</a:t>
            </a:r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код и вот если на </a:t>
            </a:r>
            <a:r>
              <a:rPr lang="ru-RU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</a:t>
            </a:r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код мы посмотрим такие ну видим там </a:t>
            </a:r>
            <a:r>
              <a:rPr lang="ru-RU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Трайк</a:t>
            </a:r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какая-то понятная конструкция вот</a:t>
            </a:r>
          </a:p>
          <a:p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увидим там какие-то вызовы каких-то методов Вот то в </a:t>
            </a:r>
            <a:r>
              <a:rPr lang="ru-RU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дарте</a:t>
            </a:r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мы что-то ничего не</a:t>
            </a:r>
          </a:p>
          <a:p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увидим уже Мы даже целые строки можем увидеть какие-то константы Пока ничего</a:t>
            </a:r>
          </a:p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D974C6-A4E4-43DD-BD8F-6BA010846F2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1838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Но на самом деле для статического анализа есть [музыка]</a:t>
            </a:r>
          </a:p>
          <a:p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 крайней мере было несколько попыток завести инструменты но</a:t>
            </a:r>
          </a:p>
          <a:p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инструменты не завелись все потому что </a:t>
            </a:r>
            <a:r>
              <a:rPr lang="ru-RU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Дарт</a:t>
            </a:r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это </a:t>
            </a:r>
            <a:r>
              <a:rPr lang="ru-RU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таут</a:t>
            </a:r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снапшот</a:t>
            </a:r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очень часто меняется в связи с новыми и новыми</a:t>
            </a:r>
          </a:p>
          <a:p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обновлениями и получить какой-то типа инструмент который бы всегда работал и всегда можно было использовать для</a:t>
            </a:r>
          </a:p>
          <a:p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анализа не вышло Вот и тут опять-таки все объекты в </a:t>
            </a:r>
            <a:r>
              <a:rPr lang="ru-RU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дарте</a:t>
            </a:r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хранятся в там в</a:t>
            </a:r>
          </a:p>
          <a:p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пуле объектов вот из-за этого Непонятно вообще к</a:t>
            </a:r>
          </a:p>
          <a:p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какому объекту мы Обращаемся к какому типу объектов мы Обращаемся вот из этого </a:t>
            </a:r>
            <a:r>
              <a:rPr lang="ru-RU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Дарта</a:t>
            </a:r>
            <a:endParaRPr lang="ru-RU" sz="1200" b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также </a:t>
            </a:r>
            <a:r>
              <a:rPr lang="ru-RU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также</a:t>
            </a:r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Вот библиотека сама это же </a:t>
            </a:r>
            <a:r>
              <a:rPr lang="ru-RU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</a:t>
            </a:r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файл это библиотека Казалось бы и</a:t>
            </a:r>
          </a:p>
          <a:p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значит у нее должен быть какой-то открытый API он же </a:t>
            </a:r>
            <a:r>
              <a:rPr lang="ru-RU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Application</a:t>
            </a:r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binary</a:t>
            </a:r>
            <a:endParaRPr lang="ru-RU" sz="1200" b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интерфейс API но у </a:t>
            </a:r>
            <a:r>
              <a:rPr lang="ru-RU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Дарта</a:t>
            </a:r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он нестандартный потому что у нас</a:t>
            </a:r>
          </a:p>
          <a:p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пользуется </a:t>
            </a:r>
            <a:r>
              <a:rPr lang="ru-RU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Дарт</a:t>
            </a:r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вен и соответственно просто так каким-нибудь Стан </a:t>
            </a:r>
            <a:r>
              <a:rPr lang="ru-RU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дартным</a:t>
            </a:r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путем там считать все методы все что</a:t>
            </a:r>
          </a:p>
          <a:p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есть библиотеке У нас тоже не получится и</a:t>
            </a:r>
          </a:p>
          <a:p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Да и про </a:t>
            </a:r>
            <a:r>
              <a:rPr lang="ru-RU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кастомность</a:t>
            </a:r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так вызов я уже сказал </a:t>
            </a:r>
            <a:r>
              <a:rPr lang="ru-RU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Окей</a:t>
            </a:r>
            <a:endParaRPr lang="ru-RU" sz="1200" b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 мы получаем такую ситуацию то что для какого-то статического анализа </a:t>
            </a:r>
            <a:r>
              <a:rPr lang="ru-RU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Дарт</a:t>
            </a:r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кода</a:t>
            </a:r>
          </a:p>
          <a:p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у нас просто отсутствуют внятные инструменты то есть в общем-то Я нашел</a:t>
            </a:r>
          </a:p>
          <a:p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всего два инструмента как раз таки по моему из той статьи и</a:t>
            </a:r>
          </a:p>
          <a:p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при заходе на </a:t>
            </a:r>
            <a:r>
              <a:rPr lang="ru-RU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github</a:t>
            </a:r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этих инструментов я увидел то что они там </a:t>
            </a:r>
            <a:r>
              <a:rPr lang="ru-RU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аутбейты</a:t>
            </a:r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больше не</a:t>
            </a:r>
          </a:p>
          <a:p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поддерживаются и чтобы поддерживать нужно слишком много ресурсов вот короче инструменты эти не работают</a:t>
            </a:r>
          </a:p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D974C6-A4E4-43DD-BD8F-6BA010846F2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5184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но не нужно печалиться потому что есть такая штука как </a:t>
            </a:r>
            <a:r>
              <a:rPr lang="ru-RU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runtime</a:t>
            </a:r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анализ кода в</a:t>
            </a:r>
          </a:p>
          <a:p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общем-то люди подумали </a:t>
            </a:r>
            <a:r>
              <a:rPr lang="ru-RU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Окей</a:t>
            </a:r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если статический вот этот либо довольно сложно что-то прочесть то почему бы не</a:t>
            </a:r>
          </a:p>
          <a:p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взять и не заменить внутри приложения вот этот файл либо flator.so на какой-то</a:t>
            </a:r>
          </a:p>
          <a:p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свой то есть по сути подменить флаттер </a:t>
            </a:r>
            <a:r>
              <a:rPr lang="ru-RU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Engine</a:t>
            </a:r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пересобрать сам флаттер </a:t>
            </a:r>
            <a:r>
              <a:rPr lang="ru-RU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Engine</a:t>
            </a:r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таким</a:t>
            </a:r>
          </a:p>
          <a:p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образом чтобы он как-то рассказывал нам о приложении и затем подменить его</a:t>
            </a:r>
          </a:p>
          <a:p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внутри конечного ПК пересобрать его запустить и получить</a:t>
            </a:r>
          </a:p>
          <a:p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оттуда ценную информацию</a:t>
            </a:r>
          </a:p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D974C6-A4E4-43DD-BD8F-6BA010846F2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9590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и это получилось сделать есть инструмент</a:t>
            </a:r>
          </a:p>
          <a:p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который называется </a:t>
            </a:r>
            <a:r>
              <a:rPr lang="ru-RU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рефлатор</a:t>
            </a:r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который позволяет вам заменить флаттер </a:t>
            </a:r>
            <a:r>
              <a:rPr lang="ru-RU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Engine</a:t>
            </a:r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в</a:t>
            </a:r>
          </a:p>
          <a:p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внутри </a:t>
            </a:r>
            <a:r>
              <a:rPr lang="ru-RU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Apk</a:t>
            </a:r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на какой-то другой флат </a:t>
            </a:r>
            <a:r>
              <a:rPr lang="ru-RU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ренджмент</a:t>
            </a:r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И пересобрать это пока вот с</a:t>
            </a:r>
          </a:p>
          <a:p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помощью в целом команды </a:t>
            </a:r>
            <a:r>
              <a:rPr lang="ru-RU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рефлатор</a:t>
            </a:r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это делается можете попробовать и из такого</a:t>
            </a:r>
          </a:p>
          <a:p>
            <a:r>
              <a:rPr lang="ru-RU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runtime</a:t>
            </a:r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анализа мы уже получаем вот что-то повкуснее что-то поинтереснее что-то что можно прочитать вот хотя бы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D974C6-A4E4-43DD-BD8F-6BA010846F2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9225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из этого мы узнаем там название функции мы узнаем название полей мы узнаем где</a:t>
            </a:r>
          </a:p>
          <a:p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они находятся вот где это статическая ссылка внутри всей этой ли бы и можно туда отправиться</a:t>
            </a:r>
          </a:p>
          <a:p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уже </a:t>
            </a:r>
            <a:r>
              <a:rPr lang="ru-RU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поизучать</a:t>
            </a:r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поподробнее в общем-то эти инструменты нужно использовать как бы в</a:t>
            </a:r>
          </a:p>
          <a:p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паре Но даже в паре они не дают какого-то особо сильного эффекта</a:t>
            </a:r>
          </a:p>
          <a:p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преимущества и по сути сводится к тому что то как будто бы для анализа кода</a:t>
            </a:r>
          </a:p>
          <a:p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просто не хватает инструментов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D974C6-A4E4-43DD-BD8F-6BA010846F2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7395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1е Ключи</a:t>
            </a:r>
            <a:r>
              <a:rPr lang="ru-RU" baseline="0" dirty="0" smtClean="0"/>
              <a:t> от </a:t>
            </a:r>
            <a:r>
              <a:rPr lang="ru-RU" baseline="0" dirty="0" err="1" smtClean="0"/>
              <a:t>сторониих</a:t>
            </a:r>
            <a:r>
              <a:rPr lang="ru-RU" baseline="0" dirty="0" smtClean="0"/>
              <a:t> сервисов или от внутренних</a:t>
            </a:r>
          </a:p>
          <a:p>
            <a:r>
              <a:rPr lang="ru-RU" baseline="0" dirty="0" smtClean="0"/>
              <a:t>2е Ключи шифрования + </a:t>
            </a:r>
            <a:r>
              <a:rPr lang="ru-RU" baseline="0" dirty="0" err="1" smtClean="0"/>
              <a:t>механихмы</a:t>
            </a:r>
            <a:r>
              <a:rPr lang="ru-RU" baseline="0" dirty="0" smtClean="0"/>
              <a:t> подписей если </a:t>
            </a:r>
            <a:r>
              <a:rPr lang="ru-RU" baseline="0" dirty="0" err="1" smtClean="0"/>
              <a:t>используютяс</a:t>
            </a:r>
            <a:r>
              <a:rPr lang="ru-RU" baseline="0" dirty="0" smtClean="0"/>
              <a:t> </a:t>
            </a:r>
          </a:p>
          <a:p>
            <a:r>
              <a:rPr lang="ru-RU" baseline="0" dirty="0" smtClean="0"/>
              <a:t>3е Как работает </a:t>
            </a:r>
            <a:r>
              <a:rPr lang="ru-RU" baseline="0" dirty="0" err="1" smtClean="0"/>
              <a:t>фича</a:t>
            </a:r>
            <a:endParaRPr lang="ru-RU" baseline="0" dirty="0" smtClean="0"/>
          </a:p>
          <a:p>
            <a:endParaRPr lang="ru-RU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Похищение секретов фирмы, таких как алгоритмы и ключи шифрования.</a:t>
            </a:r>
          </a:p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D974C6-A4E4-43DD-BD8F-6BA010846F2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85620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вот а модификации приложения я вообще молчу</a:t>
            </a:r>
          </a:p>
          <a:p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потому что весь флаттер весь этот скомпилированный либо </a:t>
            </a:r>
            <a:r>
              <a:rPr lang="ru-RU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app.son</a:t>
            </a:r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связан статически и таким</a:t>
            </a:r>
          </a:p>
          <a:p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образом мы не можем как-то изменить приложение чтобы она потом дальше</a:t>
            </a:r>
          </a:p>
          <a:p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работало по крайней мере для этого тоже нужны какие-то инструменты которые пока</a:t>
            </a:r>
          </a:p>
          <a:p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никто не сделал в открытый доступ не выложил и видимо в ближайшее время ждать</a:t>
            </a:r>
          </a:p>
          <a:p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их не стоит потому что </a:t>
            </a:r>
            <a:r>
              <a:rPr lang="ru-RU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Дарт</a:t>
            </a:r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все также продолжает развиваться И поддерживать такие инструменты Было бы очень дорого</a:t>
            </a:r>
          </a:p>
          <a:p>
            <a:r>
              <a:rPr lang="ru-RU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Окей</a:t>
            </a:r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вы как же печально скажете вы Но не</a:t>
            </a:r>
          </a:p>
          <a:p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все так печально</a:t>
            </a:r>
          </a:p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D974C6-A4E4-43DD-BD8F-6BA010846F2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5454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у Не надо забывать то что флаттера есть и </a:t>
            </a:r>
            <a:r>
              <a:rPr lang="ru-RU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нативная</a:t>
            </a:r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часть всегда ваше приложение</a:t>
            </a:r>
          </a:p>
          <a:p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Ну как давайте так не знаю процентов много не знаю точно Сколько процентов Но</a:t>
            </a:r>
          </a:p>
          <a:p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много приложений Возможно даже большинство используют в своей работе какие-то плагины И если мы говорим о</a:t>
            </a:r>
          </a:p>
          <a:p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каких-то функциях типа встроенные покупки или реклама или там доступ </a:t>
            </a:r>
            <a:r>
              <a:rPr lang="ru-RU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геолокации</a:t>
            </a:r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или еще что-то то это сто</a:t>
            </a:r>
          </a:p>
          <a:p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процентов Иначе быть не может соответственно Мы же можем каким-то образом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D974C6-A4E4-43DD-BD8F-6BA010846F2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07317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модифицировать сам плагин на стороне </a:t>
            </a:r>
            <a:r>
              <a:rPr lang="ru-RU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натива</a:t>
            </a:r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и Давайте покажу как это можно</a:t>
            </a:r>
          </a:p>
          <a:p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сделать вот например да у вас если мы откроем код все того же</a:t>
            </a:r>
          </a:p>
          <a:p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приложения там есть некоторые файл </a:t>
            </a:r>
            <a:r>
              <a:rPr lang="ru-RU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generated</a:t>
            </a:r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плагин </a:t>
            </a:r>
            <a:r>
              <a:rPr lang="ru-RU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registront</a:t>
            </a:r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который как</a:t>
            </a:r>
          </a:p>
          <a:p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раз таки занимается тем что регистрируют все ваши плагины которые у вас установлены там подключает настраивает</a:t>
            </a:r>
          </a:p>
          <a:p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метод </a:t>
            </a:r>
            <a:r>
              <a:rPr lang="ru-RU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Chanel</a:t>
            </a:r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настраивает </a:t>
            </a:r>
            <a:r>
              <a:rPr lang="ru-RU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binary</a:t>
            </a:r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Messenger</a:t>
            </a:r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и вот и включает их в работу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D974C6-A4E4-43DD-BD8F-6BA010846F2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30605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 в качестве примера могу вам привести то как выглядит плагин покупок например во </a:t>
            </a:r>
            <a:r>
              <a:rPr lang="ru-RU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флатере</a:t>
            </a:r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То</a:t>
            </a:r>
          </a:p>
          <a:p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есть если мы просто откроем </a:t>
            </a:r>
            <a:r>
              <a:rPr lang="ru-RU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</a:t>
            </a:r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код того что находится на стороне на тиф для</a:t>
            </a:r>
          </a:p>
          <a:p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плагина и на внутренних покупок приложения типа через</a:t>
            </a:r>
          </a:p>
          <a:p>
            <a:r>
              <a:rPr lang="ru-RU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Google</a:t>
            </a:r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play</a:t>
            </a:r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или </a:t>
            </a:r>
            <a:r>
              <a:rPr lang="ru-RU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AppStore</a:t>
            </a:r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мы увидим там что</a:t>
            </a:r>
          </a:p>
          <a:p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это плагин у него есть какой-то метод а который кладет в </a:t>
            </a:r>
            <a:r>
              <a:rPr lang="ru-RU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хешмапу</a:t>
            </a:r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значит какое-то</a:t>
            </a:r>
          </a:p>
          <a:p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значение с </a:t>
            </a:r>
            <a:r>
              <a:rPr lang="ru-RU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биллинг</a:t>
            </a:r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result</a:t>
            </a:r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и кладет туда какое-то значение Ну можно догадаться</a:t>
            </a:r>
          </a:p>
          <a:p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что если положить в </a:t>
            </a:r>
            <a:r>
              <a:rPr lang="ru-RU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adbyling</a:t>
            </a:r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result</a:t>
            </a:r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какой-то константное значение Типа все</a:t>
            </a:r>
          </a:p>
          <a:p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хорошо все куплено нормально то в таком случае флаттер часть будет всегда думать</a:t>
            </a:r>
          </a:p>
          <a:p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 том что покупка в приложении уже была совершена и действительно нужно</a:t>
            </a:r>
          </a:p>
          <a:p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предоставить пользователю доступ туда куда он хочет Таким образом мы можем действительно повлиять значительную</a:t>
            </a:r>
          </a:p>
          <a:p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работу приложения просто изменяя работу плагинов</a:t>
            </a:r>
          </a:p>
          <a:p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Вот такая штука потом можем это все собрать какой-то другой АПК и залить в</a:t>
            </a:r>
          </a:p>
          <a:p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виде модифицированного приложения Вот соответственно скорее всего так и</a:t>
            </a:r>
          </a:p>
          <a:p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будут поступать</a:t>
            </a:r>
          </a:p>
          <a:p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модификация </a:t>
            </a:r>
            <a:r>
              <a:rPr lang="ru-RU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модификация</a:t>
            </a:r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пока что не очень возможно но при этом нужно помнить о том что есть у вас все-таки достаточно</a:t>
            </a:r>
          </a:p>
          <a:p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уязвимая часть в виде платок плагинов которые вы используете для работы вашего</a:t>
            </a:r>
          </a:p>
          <a:p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приложения которым вы доверяете который данные получаете вот вы думаете то что</a:t>
            </a:r>
          </a:p>
          <a:p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например пользователь находится по локации в Москве где-нибудь а на самом деле он не в Москве просто плагин себе</a:t>
            </a:r>
          </a:p>
          <a:p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подменил чтобы локацию неверно отдавать Так что будьте внимательны</a:t>
            </a:r>
          </a:p>
          <a:p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Ну что ж теперь самое время перейти к тому как можно защититься от всего этого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D974C6-A4E4-43DD-BD8F-6BA010846F2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70096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во-первых не стоит доверять среде в которой исполняется ваше приложение как</a:t>
            </a:r>
          </a:p>
          <a:p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мы уже поняли приложение может исполняться на чем угодно хоть на какой-то тележки</a:t>
            </a:r>
          </a:p>
          <a:p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вот поэтому Нужно обязательно не доверять среде это можно делать с</a:t>
            </a:r>
          </a:p>
          <a:p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помощью трех Советов во-первых стоит доверять вообще свои серверные части</a:t>
            </a:r>
          </a:p>
          <a:p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приложения если у вас такая есть Хорошо если вас такая есть стоит доверять именно серверной части приложения</a:t>
            </a:r>
          </a:p>
          <a:p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больше всего на свете Вот то есть какие-то там ответственные штуки например связанные с покупкой чего-то</a:t>
            </a:r>
          </a:p>
          <a:p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приложении делегировать именно серверу и настраивать так чтобы вы спрашивали у</a:t>
            </a:r>
          </a:p>
          <a:p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сервера а купил ли я эту подписку или нет а не у какого-то </a:t>
            </a:r>
            <a:r>
              <a:rPr lang="ru-RU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нативного</a:t>
            </a:r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плагина то есть Доверять как бы своим ресурсам</a:t>
            </a:r>
          </a:p>
          <a:p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больше чем тому что происходит вокруг вас на устройстве следующее </a:t>
            </a:r>
          </a:p>
          <a:p>
            <a:endParaRPr lang="ru-RU" sz="1200" b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ru-RU" sz="1200" b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Вы можете например еще</a:t>
            </a:r>
          </a:p>
          <a:p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дополнительно защитить свое соединение с сервером чтобы никто не мог там подменить сертификат и подменить ответы</a:t>
            </a:r>
          </a:p>
          <a:p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сервера Вы можете прям внутри вашего приложения вшить какой-то свой </a:t>
            </a:r>
            <a:r>
              <a:rPr lang="ru-RU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ssl</a:t>
            </a:r>
            <a:endParaRPr lang="ru-RU" sz="1200" b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сертификат и доверять только ему только делать это аккуратно потому что сертификаты имеют свойство протухать со</a:t>
            </a:r>
          </a:p>
          <a:p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временем и если у вас так перестанет какой-то сертификат работать просто срок действия него</a:t>
            </a:r>
          </a:p>
          <a:p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выйдет то возможно вам придется выпускать там экстренное обновление с фиксом нового сертификата вот что такого</a:t>
            </a:r>
          </a:p>
          <a:p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не допустить лучше все-таки так не делать но можете если очень хотите запариться с безопасностью выпустить</a:t>
            </a:r>
          </a:p>
          <a:p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себя какой-то свой сертификат доверять только ему кроме всего прочего стоит</a:t>
            </a:r>
          </a:p>
          <a:p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каким-то образом попытаться понять А вот насколько можно этому устройству доверять Например если вы пишете</a:t>
            </a:r>
          </a:p>
          <a:p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ответственный банковское приложение с дополнительными данными и понимаете то что Ну вот да вы конечно их там шифруйте</a:t>
            </a:r>
          </a:p>
          <a:p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как-нибудь прячете но все равно если их кто-то прочитает и скопирует куда-нибудь</a:t>
            </a:r>
          </a:p>
          <a:p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будет не очень хорошо вот в этом случае Вы можете дополнительно проверять насколько надежное это устройство То есть как</a:t>
            </a:r>
          </a:p>
          <a:p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минимум есть утилиты даже плагины на </a:t>
            </a:r>
            <a:r>
              <a:rPr lang="ru-RU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флатере</a:t>
            </a:r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который позволяет проверить устройство на</a:t>
            </a:r>
          </a:p>
          <a:p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наличие </a:t>
            </a:r>
            <a:r>
              <a:rPr lang="ru-RU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root</a:t>
            </a:r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прав на нем на наличие </a:t>
            </a:r>
            <a:r>
              <a:rPr lang="ru-RU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джейлбрейка</a:t>
            </a:r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на нем Вот и возможно это</a:t>
            </a:r>
          </a:p>
          <a:p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вам стоит сделать кроме всего прочего есть такая практика у ну в основном банковских приложений они выполняются</a:t>
            </a:r>
          </a:p>
          <a:p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только на каком-то белом списке устройств Если вы запустите это приложение на каком-то</a:t>
            </a:r>
          </a:p>
          <a:p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китайском утка телефон корова собака рис Вот то к сожалению на</a:t>
            </a:r>
          </a:p>
          <a:p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нем она не будет выполняться потому что это модель какая-то непонятная Вот и вообще непонятно Можно ли доверять ей</a:t>
            </a:r>
          </a:p>
          <a:p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или нет </a:t>
            </a:r>
            <a:r>
              <a:rPr lang="ru-RU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Окей</a:t>
            </a:r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ну экран </a:t>
            </a:r>
          </a:p>
          <a:p>
            <a:endParaRPr lang="ru-RU" sz="1200" b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ru-RU" sz="1200" b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все прочего можно</a:t>
            </a:r>
          </a:p>
          <a:p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шифровать данные вот в данном примере например Мы конечно хранили не пароль а</a:t>
            </a:r>
          </a:p>
          <a:p>
            <a:r>
              <a:rPr lang="ru-RU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Хеш</a:t>
            </a:r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пароля </a:t>
            </a:r>
            <a:r>
              <a:rPr lang="ru-RU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Хеш</a:t>
            </a:r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сумму пароля но как говорил мой знакомый повар Вы забыли</a:t>
            </a:r>
          </a:p>
          <a:p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посолить вот </a:t>
            </a:r>
            <a:r>
              <a:rPr lang="ru-RU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хэш</a:t>
            </a:r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можно было дополнительно защитить если бы мы там добавили какую-то соль к этим единицам</a:t>
            </a:r>
          </a:p>
          <a:p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соль это ну просто какая-то строка которая у вас по сути за </a:t>
            </a:r>
            <a:r>
              <a:rPr lang="ru-RU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хардко</a:t>
            </a:r>
            <a:endParaRPr lang="ru-RU" sz="1200" b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жена но позволяет вам защитить </a:t>
            </a:r>
            <a:r>
              <a:rPr lang="ru-RU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хэш</a:t>
            </a:r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то есть получить какой-то другой </a:t>
            </a:r>
            <a:r>
              <a:rPr lang="ru-RU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Хеш</a:t>
            </a:r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нежели</a:t>
            </a:r>
          </a:p>
          <a:p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Если вы просто </a:t>
            </a:r>
            <a:r>
              <a:rPr lang="ru-RU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хешировали</a:t>
            </a:r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пароль Ну и кроме всего прочего есть другие инструменты защиты</a:t>
            </a:r>
          </a:p>
          <a:p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это в первую очередь какой-нибудь флаттер </a:t>
            </a:r>
            <a:r>
              <a:rPr lang="ru-RU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Secure</a:t>
            </a:r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storge</a:t>
            </a:r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который можно использовать для хранения таких</a:t>
            </a:r>
          </a:p>
          <a:p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чувствительных штук Вот это другие варианты </a:t>
            </a:r>
            <a:r>
              <a:rPr lang="ru-RU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Secure</a:t>
            </a:r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storge</a:t>
            </a:r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то есть на </a:t>
            </a:r>
            <a:r>
              <a:rPr lang="ru-RU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iOS</a:t>
            </a:r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И</a:t>
            </a:r>
          </a:p>
          <a:p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кстати С недавних пор на </a:t>
            </a:r>
            <a:r>
              <a:rPr lang="ru-RU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Андроиде</a:t>
            </a:r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есть вообще это специальное пространство где можете</a:t>
            </a:r>
          </a:p>
          <a:p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хранить супер безопасно для сертификаты и ключи шифрования и другие</a:t>
            </a:r>
          </a:p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D974C6-A4E4-43DD-BD8F-6BA010846F2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95878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вот так дальше </a:t>
            </a:r>
            <a:r>
              <a:rPr lang="ru-RU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дальше</a:t>
            </a:r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дальше</a:t>
            </a:r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у нас есть такая штука Как </a:t>
            </a:r>
            <a:r>
              <a:rPr lang="ru-RU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обфуская</a:t>
            </a:r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которая</a:t>
            </a:r>
          </a:p>
          <a:p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защищает нас от реверс инжиниринга там во многих </a:t>
            </a:r>
            <a:r>
              <a:rPr lang="ru-RU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многих</a:t>
            </a:r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его проявлениях Начнем</a:t>
            </a:r>
          </a:p>
          <a:p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 того что</a:t>
            </a:r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первому</a:t>
            </a:r>
            <a:r>
              <a:rPr lang="ru-RU" sz="1200" b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написавшему на </a:t>
            </a:r>
            <a:r>
              <a:rPr lang="ru-RU" sz="1200" b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тг</a:t>
            </a:r>
            <a:r>
              <a:rPr lang="ru-RU" sz="1200" b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слово «</a:t>
            </a:r>
            <a:r>
              <a:rPr lang="en-US" sz="1200" b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scgpt</a:t>
            </a:r>
            <a:r>
              <a:rPr lang="ru-RU" sz="1200" b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» </a:t>
            </a:r>
            <a:r>
              <a:rPr lang="en-US" sz="1200" b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@koliana5</a:t>
            </a:r>
            <a:r>
              <a:rPr lang="ru-RU" sz="1200" b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гарантируется</a:t>
            </a:r>
            <a:r>
              <a:rPr lang="en-US" sz="1200" b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отсутствие  автомата </a:t>
            </a:r>
          </a:p>
          <a:p>
            <a:r>
              <a:rPr lang="ru-RU" sz="1200" b="0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даже </a:t>
            </a:r>
            <a:r>
              <a:rPr lang="ru-RU" sz="1200" b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при условии что </a:t>
            </a:r>
            <a:r>
              <a:rPr lang="ru-RU" sz="1200" b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зданы</a:t>
            </a:r>
            <a:r>
              <a:rPr lang="ru-RU" sz="1200" b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лабораторные работы </a:t>
            </a:r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для того чтобы фокусировать </a:t>
            </a:r>
          </a:p>
          <a:p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флаттер приложение на самом деле</a:t>
            </a:r>
            <a:r>
              <a:rPr lang="ru-RU" sz="1200" b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достаточно при сборке приложения указать аргумент</a:t>
            </a:r>
          </a:p>
          <a:p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--</a:t>
            </a:r>
            <a:r>
              <a:rPr lang="en-US" dirty="0" smtClean="0"/>
              <a:t>obfuscate</a:t>
            </a:r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вот правда в </a:t>
            </a:r>
            <a:r>
              <a:rPr lang="ru-RU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такомслучае</a:t>
            </a:r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все </a:t>
            </a:r>
            <a:r>
              <a:rPr lang="ru-RU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логи</a:t>
            </a:r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которые вы будете получать </a:t>
            </a:r>
          </a:p>
          <a:p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например о </a:t>
            </a:r>
            <a:r>
              <a:rPr lang="ru-RU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крашах</a:t>
            </a:r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приложения каких-то нон-</a:t>
            </a:r>
            <a:r>
              <a:rPr lang="ru-RU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фаталах</a:t>
            </a:r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будут вам приходить</a:t>
            </a:r>
          </a:p>
          <a:p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сырном виде То есть вы будете это видеть как будто какая-то функция а была</a:t>
            </a:r>
          </a:p>
          <a:p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вызвана из места CD там тоже какая-то функция а Короче вы не</a:t>
            </a:r>
          </a:p>
          <a:p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будете видеть свои названия в ходе Но это даже хорошо с помощью там специально</a:t>
            </a:r>
          </a:p>
          <a:p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Когда вы генерируете А пока вместе там таблица опускаться и по которой</a:t>
            </a:r>
          </a:p>
          <a:p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соответственно вы сможете вот из этих закорючек восстановить Какие на самом деле функции были вызваны это будет</a:t>
            </a:r>
          </a:p>
          <a:p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доступно только вам то есть таким образом используя </a:t>
            </a:r>
            <a:r>
              <a:rPr lang="ru-RU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опускацию</a:t>
            </a:r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вы просто помешаете там кому-то злоумышленнику</a:t>
            </a:r>
          </a:p>
          <a:p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прочитать ваше приложение вот просто Прочитав в целом </a:t>
            </a:r>
            <a:r>
              <a:rPr lang="ru-RU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флатры</a:t>
            </a:r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так достаточно к этому</a:t>
            </a:r>
          </a:p>
          <a:p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устойчив но с аргументом --</a:t>
            </a:r>
            <a:r>
              <a:rPr lang="en-US" dirty="0" smtClean="0"/>
              <a:t>obfuscate</a:t>
            </a:r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он становится еще более устойчивым кроме</a:t>
            </a:r>
          </a:p>
          <a:p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всего прочего кроме всего прочего можно использовать </a:t>
            </a:r>
            <a:r>
              <a:rPr lang="ru-RU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нативные</a:t>
            </a:r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инструменты</a:t>
            </a:r>
          </a:p>
          <a:p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опускаться вместе с Вот именно </a:t>
            </a:r>
            <a:r>
              <a:rPr lang="ru-RU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флаттерны</a:t>
            </a:r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опускацией</a:t>
            </a:r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это такие штуки как про Гард</a:t>
            </a:r>
          </a:p>
          <a:p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который большинство приложений </a:t>
            </a:r>
            <a:r>
              <a:rPr lang="ru-RU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Android</a:t>
            </a:r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ассоциированы это такие штуки там более</a:t>
            </a:r>
          </a:p>
          <a:p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изощренные как </a:t>
            </a:r>
            <a:r>
              <a:rPr lang="ru-RU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дексгард</a:t>
            </a:r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или </a:t>
            </a:r>
            <a:r>
              <a:rPr lang="ru-RU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иксгард</a:t>
            </a:r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и можете найти какие-нибудь другие</a:t>
            </a:r>
          </a:p>
          <a:p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инструменты для </a:t>
            </a:r>
            <a:r>
              <a:rPr lang="ru-RU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обфускации</a:t>
            </a:r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в целом Их достаточно много и диапазон у вас широкий</a:t>
            </a:r>
            <a:endParaRPr lang="ru-RU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D974C6-A4E4-43DD-BD8F-6BA010846F2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0156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разработке флаттер приложений Мы конечно в некотором смысле похоже на </a:t>
            </a:r>
            <a:r>
              <a:rPr lang="ru-RU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JavaScript</a:t>
            </a:r>
            <a:endParaRPr lang="ru-RU" sz="1200" b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том плане то что мы добавляем какую-нибудь зависимость вот а вместе с ней там еще какая-то вагон и маленькая</a:t>
            </a:r>
          </a:p>
          <a:p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тележка транзитивно подтягивается и мы вместе с этим всем живем значит</a:t>
            </a:r>
          </a:p>
          <a:p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зависимости которые мы добавляем в приложение стоит проверять причем стоит</a:t>
            </a:r>
          </a:p>
          <a:p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проверять как источник этих зависимости так и сами зависимости которые вы добавляете</a:t>
            </a:r>
          </a:p>
          <a:p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приведу пример вы добавляете там какой-нибудь в тот же известный плагин и</a:t>
            </a:r>
          </a:p>
          <a:p>
            <a:r>
              <a:rPr lang="ru-RU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начесос</a:t>
            </a:r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вот только внутри вашего файла </a:t>
            </a:r>
            <a:r>
              <a:rPr lang="ru-RU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Билд</a:t>
            </a:r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грейда</a:t>
            </a:r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вы прописали там</a:t>
            </a:r>
          </a:p>
          <a:p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какой-нибудь левый источник зависимости чтобы подключить какую-нибудь непонятную библиотеку и вас может получиться так то</a:t>
            </a:r>
          </a:p>
          <a:p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что </a:t>
            </a:r>
            <a:r>
              <a:rPr lang="ru-RU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нативная</a:t>
            </a:r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часть плагина </a:t>
            </a:r>
            <a:r>
              <a:rPr lang="ru-RU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скачается</a:t>
            </a:r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не из того </a:t>
            </a:r>
            <a:r>
              <a:rPr lang="ru-RU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репозитории</a:t>
            </a:r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из которого вы</a:t>
            </a:r>
          </a:p>
          <a:p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ожидаете например там </a:t>
            </a:r>
            <a:r>
              <a:rPr lang="ru-RU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maven</a:t>
            </a:r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Central</a:t>
            </a:r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или </a:t>
            </a:r>
            <a:r>
              <a:rPr lang="ru-RU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Гугловский</a:t>
            </a:r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репозиторий</a:t>
            </a:r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А с какого-то левого </a:t>
            </a:r>
            <a:r>
              <a:rPr lang="ru-RU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репозитория</a:t>
            </a:r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в котором хранится</a:t>
            </a:r>
          </a:p>
          <a:p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зависимость типа прикольные </a:t>
            </a:r>
            <a:r>
              <a:rPr lang="ru-RU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имиджпикер</a:t>
            </a:r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который вы добавили Там просто так вот</a:t>
            </a:r>
          </a:p>
          <a:p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поэтому следите за своими источниками зависимости это как по сути там URL до</a:t>
            </a:r>
          </a:p>
          <a:p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пап Дева с которым выкачиваете в зависимости да Можете указать какой-то свой </a:t>
            </a:r>
            <a:r>
              <a:rPr lang="ru-RU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кастомный</a:t>
            </a:r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URL более того например в</a:t>
            </a:r>
          </a:p>
          <a:p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крупных компаниях таких как у нас поднят там свой хост свой сервер с</a:t>
            </a:r>
          </a:p>
          <a:p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зависимостями по сути свой </a:t>
            </a:r>
            <a:r>
              <a:rPr lang="ru-RU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pubg</a:t>
            </a:r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Вот кроме всего прочего Вы можете указывать</a:t>
            </a:r>
          </a:p>
          <a:p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там проверять URL до кодов на </a:t>
            </a:r>
            <a:r>
              <a:rPr lang="ru-RU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iOS</a:t>
            </a:r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там внутри этого под файла посмотреть куда у</a:t>
            </a:r>
          </a:p>
          <a:p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вас ведут Куда вас ведут ваши пути и кроме всего прочего стоит</a:t>
            </a:r>
          </a:p>
          <a:p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проверять пути до результата </a:t>
            </a:r>
            <a:r>
              <a:rPr lang="ru-RU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Android</a:t>
            </a:r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но это если вы там что-то меняете что-то</a:t>
            </a:r>
          </a:p>
          <a:p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добавляете типа Если вы ничего не меняли абсолютно просто добавили зависимости она просто работает наверное ссылки там</a:t>
            </a:r>
          </a:p>
          <a:p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 источники нет смысла проверять Вот и кроме всего прочего вот при выборе каких-то пакетов плагинов пожалуйста</a:t>
            </a:r>
          </a:p>
          <a:p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Выбирайте их с достаточным там количеством звезд достаточно рейтингом доверия потому что все-таки вы</a:t>
            </a:r>
          </a:p>
          <a:p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подключаете там когда в свой проект какой-то надо понимать то что вы не считали этот</a:t>
            </a:r>
          </a:p>
          <a:p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код вы не знаете что там написано и Вполне возможно что там написано что-то не очень хорошее Что вам не подходит не</a:t>
            </a:r>
          </a:p>
          <a:p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знаю например каждые 10 минут у вас будет возникать какая-то диалоговое окно с мы чаще</a:t>
            </a:r>
          </a:p>
          <a:p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коровой типа это самое милое что может произойти но факт остается фактом</a:t>
            </a:r>
          </a:p>
          <a:p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поэтому относитесь внимательно к выбору плагинов</a:t>
            </a:r>
          </a:p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D974C6-A4E4-43DD-BD8F-6BA010846F2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33754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сторону от наверное флаттера мобильных приложений А вот сейчас поговорим про в</a:t>
            </a:r>
          </a:p>
          <a:p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принципе безопасность какой-то программы которую вы собираете и отдаете бинарный</a:t>
            </a:r>
          </a:p>
          <a:p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файл конечному пользователю то есть по сути отдаете исходный файл с программой</a:t>
            </a:r>
          </a:p>
          <a:p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пользователю типа На держи пользуюсь и устанавливай себе Радуйся К сожалению такой файл невозможно</a:t>
            </a:r>
          </a:p>
          <a:p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защитить практически ни от чего то есть с этим файлом пользователь может делать</a:t>
            </a:r>
          </a:p>
          <a:p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абсолютно все что угодно изменить там один два бита 10 битов переписать какую-нибудь функцию или что-то в этом</a:t>
            </a:r>
          </a:p>
          <a:p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роде другой вопрос другой вопрос даже с </a:t>
            </a:r>
            <a:r>
              <a:rPr lang="ru-RU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флатером</a:t>
            </a:r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это возможно сделать если не</a:t>
            </a:r>
          </a:p>
          <a:p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знаю посидеть очень долго разобраться в ходе и что-нибудь там под изменить и таким образом написать </a:t>
            </a:r>
            <a:r>
              <a:rPr lang="ru-RU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чит</a:t>
            </a:r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на вашу</a:t>
            </a:r>
          </a:p>
          <a:p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программу в общем-то защититься полностью невозможно никогда Но идея состоит в том</a:t>
            </a:r>
          </a:p>
          <a:p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что вам достаточно сделать так чтобы взломать то что вы хотите защитить чтобы</a:t>
            </a:r>
          </a:p>
          <a:p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взломать это было дороже для там какого-то злоумышленника чем содержимое</a:t>
            </a:r>
          </a:p>
          <a:p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того что он может там найти и получить то есть например если у вас там какой-то </a:t>
            </a:r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counter</a:t>
            </a:r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Up</a:t>
            </a:r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и он абсолютно не</a:t>
            </a:r>
          </a:p>
          <a:p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представляет никакой ценности коммерческой то наверное и защищать его нет никакого смысла абсолютно При этом</a:t>
            </a:r>
            <a:endParaRPr lang="en-US" sz="1200" b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При этом</a:t>
            </a:r>
          </a:p>
          <a:p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если уже ваше приложение составляет там какую-то большую коммерческую ценность им пользуются многие люди вы например</a:t>
            </a:r>
          </a:p>
          <a:p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используют делать там какой-нибудь фоторедактор то конечно же Стоит задуматься О том чтобы ваши встроенные</a:t>
            </a:r>
          </a:p>
          <a:p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покупки в приложении кто-нибудь не взломал и не начал раздавать а показ</a:t>
            </a:r>
          </a:p>
          <a:p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взломанными покупками в вашем фоторедакторе вот просто Стоит</a:t>
            </a:r>
          </a:p>
          <a:p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задуматься там например включить опускаться перестать доверять среде применить советы которые я писал и вот</a:t>
            </a:r>
          </a:p>
          <a:p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вы уже получите фоторедактор который Конечно все по-прежнему можно взломать но сделать</a:t>
            </a:r>
          </a:p>
          <a:p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это как-то долго и дорого и не хочется не надо спасибо Вот поэтому помните защититься</a:t>
            </a:r>
          </a:p>
          <a:p>
            <a:r>
              <a:rPr lang="ru-RU" sz="1200" b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невозможно важно сделать взлом приложения дорогим вот как бы одно</a:t>
            </a:r>
          </a:p>
          <a:p>
            <a:endParaRPr lang="ru-RU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D974C6-A4E4-43DD-BD8F-6BA010846F2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8722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Модификация приложений для изменения их поведения, например, удаление рекламы.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 итогу цели атаки это данные пользователя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Секреты</a:t>
            </a:r>
            <a:r>
              <a:rPr lang="ru-RU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фирмы и изменения поведения</a:t>
            </a:r>
            <a:endParaRPr lang="ru-RU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D974C6-A4E4-43DD-BD8F-6BA010846F2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5992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первоечто</a:t>
            </a:r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приходит в голову это некоторые уязвимости среды </a:t>
            </a:r>
          </a:p>
          <a:p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Дело в том что</a:t>
            </a:r>
            <a:r>
              <a:rPr lang="ru-RU" sz="1200" b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та среда где выполняется ваше приложение не является надежной как такова</a:t>
            </a:r>
          </a:p>
          <a:p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Потомучто</a:t>
            </a:r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если оно исполняется где-нибудь на </a:t>
            </a:r>
            <a:r>
              <a:rPr lang="ru-RU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Андроиде</a:t>
            </a:r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на </a:t>
            </a:r>
            <a:r>
              <a:rPr lang="ru-RU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йосе</a:t>
            </a:r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или это браузер или</a:t>
            </a:r>
          </a:p>
          <a:p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если мы говорим про флаттер это вообще может быть десктоп приложения то по сути</a:t>
            </a:r>
          </a:p>
          <a:p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может получиться так то что в этой среде там уже существует и живет какой-нибудь</a:t>
            </a:r>
          </a:p>
          <a:p>
            <a:r>
              <a:rPr lang="ru-RU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молварь</a:t>
            </a:r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вот который позволяет не знаю проникнуть внутрь памяти приложения</a:t>
            </a:r>
          </a:p>
          <a:p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что-нибудь оттуда прочитать что-нибудь там перезаписать </a:t>
            </a:r>
          </a:p>
          <a:p>
            <a:endParaRPr lang="ru-RU" sz="1200" b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вот такие штуки здесь есть ссылка на прикольную статью</a:t>
            </a:r>
          </a:p>
          <a:p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касательно анализа уровня защищенности операционных систем </a:t>
            </a:r>
            <a:r>
              <a:rPr lang="ru-RU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iOS</a:t>
            </a:r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Android</a:t>
            </a:r>
            <a:endParaRPr lang="ru-RU" sz="1200" b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количество некоторых критичных багов которые в них существовали уязвимости</a:t>
            </a:r>
          </a:p>
          <a:p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дыр как угодно и К сожалению мы видим то что</a:t>
            </a:r>
          </a:p>
          <a:p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примерно с каждой новой версией этих багов становится все больше и больше Поэтому регулярно обновляйте там свои</a:t>
            </a:r>
          </a:p>
          <a:p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устройства на всякие </a:t>
            </a:r>
            <a:r>
              <a:rPr lang="ru-RU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Security</a:t>
            </a:r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патчи</a:t>
            </a:r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потому что никто не защищен того что</a:t>
            </a:r>
          </a:p>
          <a:p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разработчики операционной системы оставили в ней дыры которые могут раскрыться которые кто-то может</a:t>
            </a:r>
          </a:p>
          <a:p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воспользоваться а но мы как разработчики программ</a:t>
            </a:r>
          </a:p>
          <a:p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приложений должны помнить о том что не все Не все пользователи слушали эту</a:t>
            </a:r>
          </a:p>
          <a:p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лекцию и послушали мой совет про то что нужно обновлять всякие </a:t>
            </a:r>
            <a:r>
              <a:rPr lang="ru-RU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Security</a:t>
            </a:r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патчи</a:t>
            </a:r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накатывать их вовремя И вообще следить</a:t>
            </a:r>
          </a:p>
          <a:p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за самой актуальной версией вот мы должны помнить о том что распределение операционных систем оно так очень</a:t>
            </a:r>
          </a:p>
          <a:p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постепенно движется в сторону более новых версий и соответственно когда мы</a:t>
            </a:r>
          </a:p>
          <a:p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выпускаем свою программу там на большую аудиторию мы должны понимать то что у кого-то из пользователей точно будет</a:t>
            </a:r>
          </a:p>
          <a:p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уязвимая среда в которой точно будет что-нибудь работать такое нехорошее</a:t>
            </a:r>
          </a:p>
          <a:p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а ну и кроме всего прочего если мы говорим еще про операционную систему </a:t>
            </a:r>
            <a:r>
              <a:rPr lang="ru-RU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Android</a:t>
            </a:r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то тут ситуация дополняется тем</a:t>
            </a:r>
          </a:p>
          <a:p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что существует много </a:t>
            </a:r>
            <a:r>
              <a:rPr lang="ru-RU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вендоров</a:t>
            </a:r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выпускающих различные свои оболочки какие-то</a:t>
            </a:r>
          </a:p>
          <a:p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не знаю измененные немножко прошивки много компаний их выпускает и кроме</a:t>
            </a:r>
          </a:p>
          <a:p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всего прочего все эти устройства могут быть либо с правами супер пользователей</a:t>
            </a:r>
          </a:p>
          <a:p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либо </a:t>
            </a:r>
            <a:r>
              <a:rPr lang="ru-RU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джейлбрейкнг</a:t>
            </a:r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и </a:t>
            </a:r>
            <a:r>
              <a:rPr lang="ru-RU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Айфоны</a:t>
            </a:r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вот на каких-нибудь десктопах </a:t>
            </a:r>
            <a:r>
              <a:rPr lang="ru-RU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линуксах</a:t>
            </a:r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Windows</a:t>
            </a:r>
            <a:endParaRPr lang="ru-RU" sz="1200" b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я вообще молчу там все что угодно может быть Вот и из-за этого вытекает некоторые уязвимости среды то есть</a:t>
            </a:r>
          </a:p>
          <a:p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злоумышленник может атаковать ваше приложение просто проникнув в незащищенную среду и затем как-то</a:t>
            </a:r>
          </a:p>
          <a:p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воспользовавшись этой уязвимостью</a:t>
            </a:r>
            <a:endParaRPr lang="ru-RU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D974C6-A4E4-43DD-BD8F-6BA010846F2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6884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Мы пришли к выводу, что </a:t>
            </a:r>
            <a:r>
              <a:rPr lang="ru-RU" dirty="0" err="1" smtClean="0"/>
              <a:t>iOS</a:t>
            </a:r>
            <a:r>
              <a:rPr lang="ru-RU" dirty="0" smtClean="0"/>
              <a:t> 5 и 7 и </a:t>
            </a:r>
            <a:r>
              <a:rPr lang="ru-RU" dirty="0" err="1" smtClean="0"/>
              <a:t>Android</a:t>
            </a:r>
            <a:r>
              <a:rPr lang="ru-RU" dirty="0" smtClean="0"/>
              <a:t> 12 являются наиболее безопасными, а </a:t>
            </a:r>
            <a:r>
              <a:rPr lang="ru-RU" dirty="0" err="1" smtClean="0"/>
              <a:t>iOS</a:t>
            </a:r>
            <a:r>
              <a:rPr lang="ru-RU" dirty="0" smtClean="0"/>
              <a:t> 11, 13 и 14 - наименее безопасными.   Так какая же ОС побеждает в битве </a:t>
            </a:r>
            <a:r>
              <a:rPr lang="ru-RU" dirty="0" err="1" smtClean="0"/>
              <a:t>iOS</a:t>
            </a:r>
            <a:r>
              <a:rPr lang="ru-RU" dirty="0" smtClean="0"/>
              <a:t> против </a:t>
            </a:r>
            <a:r>
              <a:rPr lang="ru-RU" dirty="0" err="1" smtClean="0"/>
              <a:t>Android</a:t>
            </a:r>
            <a:r>
              <a:rPr lang="ru-RU" dirty="0" smtClean="0"/>
              <a:t>? Давайте </a:t>
            </a:r>
            <a:r>
              <a:rPr lang="ru-RU" dirty="0" err="1" smtClean="0"/>
              <a:t>посмотрим.Самое</a:t>
            </a:r>
            <a:r>
              <a:rPr lang="ru-RU" dirty="0" smtClean="0"/>
              <a:t> безопасное обновление: </a:t>
            </a:r>
            <a:r>
              <a:rPr lang="ru-RU" dirty="0" err="1" smtClean="0"/>
              <a:t>iOS</a:t>
            </a:r>
            <a:r>
              <a:rPr lang="ru-RU" dirty="0" smtClean="0"/>
              <a:t> 5Будучи одним из самых ранних обновлений </a:t>
            </a:r>
            <a:r>
              <a:rPr lang="ru-RU" dirty="0" err="1" smtClean="0"/>
              <a:t>Apple</a:t>
            </a:r>
            <a:r>
              <a:rPr lang="ru-RU" dirty="0" smtClean="0"/>
              <a:t>, выпущенным в 2011 году, </a:t>
            </a:r>
            <a:r>
              <a:rPr lang="ru-RU" dirty="0" err="1" smtClean="0"/>
              <a:t>iOS</a:t>
            </a:r>
            <a:r>
              <a:rPr lang="ru-RU" dirty="0" smtClean="0"/>
              <a:t> 5 была очень надежной в плане безопасности. В целом в ней было всего три серьезных уязвимости. По сравнению с некоторыми менее безопасными обновлениями, в которых насчитывалось до 200 серьезных уязвимостей, это обновление было практически </a:t>
            </a:r>
            <a:r>
              <a:rPr lang="ru-RU" dirty="0" err="1" smtClean="0"/>
              <a:t>непробиваемым.Всего</a:t>
            </a:r>
            <a:r>
              <a:rPr lang="ru-RU" dirty="0" smtClean="0"/>
              <a:t> серьезных уязвимостей: 3Самое безопасное обновление </a:t>
            </a:r>
            <a:r>
              <a:rPr lang="ru-RU" dirty="0" err="1" smtClean="0"/>
              <a:t>Android</a:t>
            </a:r>
            <a:r>
              <a:rPr lang="ru-RU" dirty="0" smtClean="0"/>
              <a:t>: </a:t>
            </a:r>
            <a:r>
              <a:rPr lang="ru-RU" dirty="0" err="1" smtClean="0"/>
              <a:t>Android</a:t>
            </a:r>
            <a:r>
              <a:rPr lang="ru-RU" dirty="0" smtClean="0"/>
              <a:t> 12Android 12 был выпущен в 2021 году с множеством дополнительных функций безопасности. Это обновление позволило настроить разрешения приложений на отслеживание местоположения, использование камеры и микрофона, что усложнило доступ приложений к вашей личной информации. Всего в этом обновлении было устранено 18 серьезных уязвимостей. Несмотря на то, что это не такая непробиваемая защита, как в </a:t>
            </a:r>
            <a:r>
              <a:rPr lang="ru-RU" dirty="0" err="1" smtClean="0"/>
              <a:t>iOS</a:t>
            </a:r>
            <a:r>
              <a:rPr lang="ru-RU" dirty="0" smtClean="0"/>
              <a:t> 5, эти цифры все же впечатляют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примерно с каждой новой версией этих багов становится все больше и больше Поэтому регулярно обновляйте там свои</a:t>
            </a:r>
          </a:p>
          <a:p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устройства на всякие </a:t>
            </a:r>
            <a:r>
              <a:rPr lang="ru-RU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Security</a:t>
            </a:r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патчи</a:t>
            </a:r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потому что никто не защищен того что</a:t>
            </a:r>
          </a:p>
          <a:p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разработчики операционной системы оставили в ней дыры которые могут раскрыться которые кто-то может</a:t>
            </a:r>
          </a:p>
          <a:p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воспользоваться а но мы как разработчики программ</a:t>
            </a:r>
          </a:p>
          <a:p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приложений должны помнить о том что не все Не все пользователи слушали эту</a:t>
            </a:r>
          </a:p>
          <a:p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лекцию и послушали мой совет про то что нужно обновлять всякие </a:t>
            </a:r>
            <a:r>
              <a:rPr lang="ru-RU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Security</a:t>
            </a:r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патчи</a:t>
            </a:r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накатывать их вовремя И вообще следить</a:t>
            </a:r>
          </a:p>
          <a:p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за самой актуальной версией вот мы должны помнить о том что распределение операционных систем оно так очень</a:t>
            </a:r>
          </a:p>
          <a:p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постепенно движется в сторону более новых версий и соответственно когда мы</a:t>
            </a:r>
          </a:p>
          <a:p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выпускаем свою программу там на большую аудиторию мы должны понимать то что у кого-то из пользователей точно будет</a:t>
            </a:r>
          </a:p>
          <a:p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уязвимая среда в которой точно будет что-нибудь работать такое нехорошее</a:t>
            </a:r>
          </a:p>
          <a:p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а ну и кроме всего прочего если мы говорим еще про операционную систему </a:t>
            </a:r>
            <a:r>
              <a:rPr lang="ru-RU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Android</a:t>
            </a:r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то тут ситуация дополняется тем</a:t>
            </a:r>
          </a:p>
          <a:p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что существует много </a:t>
            </a:r>
            <a:r>
              <a:rPr lang="ru-RU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вендоров</a:t>
            </a:r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выпускающих различные свои оболочки какие-то</a:t>
            </a:r>
          </a:p>
          <a:p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не знаю измененные немножко прошивки много компаний их выпускает и кроме</a:t>
            </a:r>
          </a:p>
          <a:p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всего прочего все эти устройства могут быть либо с правами супер пользователей</a:t>
            </a:r>
          </a:p>
          <a:p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либо </a:t>
            </a:r>
            <a:r>
              <a:rPr lang="ru-RU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джейлбрейкнг</a:t>
            </a:r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и </a:t>
            </a:r>
            <a:r>
              <a:rPr lang="ru-RU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Айфоны</a:t>
            </a:r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вот на каких-нибудь десктопах </a:t>
            </a:r>
            <a:r>
              <a:rPr lang="ru-RU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линуксах</a:t>
            </a:r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Windows</a:t>
            </a:r>
            <a:endParaRPr lang="ru-RU" sz="1200" b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я вообще молчу там все что угодно может быть Вот и из-за этого вытекает некоторые уязвимости среды то есть</a:t>
            </a:r>
          </a:p>
          <a:p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злоумышленник может атаковать ваше приложение просто проникнув в незащищенную среду и затем как-то</a:t>
            </a:r>
          </a:p>
          <a:p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воспользовавшись этой уязвимостью </a:t>
            </a:r>
            <a:r>
              <a:rPr lang="ru-RU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Окей</a:t>
            </a:r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следующий способ следующий способ</a:t>
            </a:r>
          </a:p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D974C6-A4E4-43DD-BD8F-6BA010846F2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5994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довольно простая штука Представьте то что вам скидывают какое-то файл с кодом</a:t>
            </a:r>
          </a:p>
          <a:p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А вы открываете этот код и читаете что там происходит будь то какой-то простой скрипт Вот примерно то же самое делают</a:t>
            </a:r>
          </a:p>
          <a:p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хакеры или белые хакеры когда пытаются взломать приложение в общем-то можно</a:t>
            </a:r>
          </a:p>
          <a:p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открыть Исходный код вашего приложения уже скомпилированного То есть просто по сути скачать какой-нибудь EPK файл с</a:t>
            </a:r>
          </a:p>
          <a:p>
            <a:r>
              <a:rPr lang="ru-RU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Play</a:t>
            </a:r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Маркета</a:t>
            </a:r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или скачать </a:t>
            </a:r>
            <a:r>
              <a:rPr lang="ru-RU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Ипа</a:t>
            </a:r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файл с </a:t>
            </a:r>
            <a:r>
              <a:rPr lang="ru-RU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AppStore</a:t>
            </a:r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И просто посмотреть что там</a:t>
            </a:r>
          </a:p>
          <a:p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происходит внутри кстати открою небольшой секрет Если вы у APK файла Поменяйте его разрешение с </a:t>
            </a:r>
            <a:r>
              <a:rPr lang="ru-RU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эпикейна</a:t>
            </a:r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Zip</a:t>
            </a:r>
            <a:endParaRPr lang="ru-RU" sz="1200" b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 то же самое с и по файлом на </a:t>
            </a:r>
            <a:r>
              <a:rPr lang="ru-RU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iOS</a:t>
            </a:r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поменяете на </a:t>
            </a:r>
            <a:r>
              <a:rPr lang="ru-RU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Zip</a:t>
            </a:r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то вы сможете провалиться в файлы приложения и</a:t>
            </a:r>
          </a:p>
          <a:p>
            <a:r>
              <a:rPr lang="ru-RU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поизучать</a:t>
            </a:r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из чего они состоят </a:t>
            </a:r>
            <a:r>
              <a:rPr lang="ru-RU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спойлер</a:t>
            </a:r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мы этим займемся в третьей части нашей</a:t>
            </a:r>
          </a:p>
          <a:p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лекции вот ну и соответственно с помощью реверс инжиниринга можно получить доступ к исходному коду стать оттуда</a:t>
            </a:r>
          </a:p>
          <a:p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потенциально как раз узнать как работают какие-то алгоритмы можно там какие-то ключи шифрования оттуда достать</a:t>
            </a:r>
          </a:p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D974C6-A4E4-43DD-BD8F-6BA010846F2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5887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Вот и если зайти Чуть подальше то можно потом эти исходники каким-то образом</a:t>
            </a:r>
          </a:p>
          <a:p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изменить и пересобрать то есть изменить логику поведения каким-то образом</a:t>
            </a:r>
          </a:p>
          <a:p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модифицировать приложение работает примерно так то что вы из какого-то бинарного файла будь то APK разбираете</a:t>
            </a:r>
          </a:p>
          <a:p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его в там неважно что в общем разбираете этот файл а затем собираете в некоторую</a:t>
            </a:r>
          </a:p>
          <a:p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новую композицию и вот новый APK является уже модифицированным с теми</a:t>
            </a:r>
          </a:p>
          <a:p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функциями которые вы туда настраивали </a:t>
            </a:r>
            <a:r>
              <a:rPr lang="ru-RU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Окей</a:t>
            </a:r>
            <a:endParaRPr lang="ru-RU" sz="1200" b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да </a:t>
            </a:r>
            <a:r>
              <a:rPr lang="ru-RU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да</a:t>
            </a:r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вот такие вот штуки на 4</a:t>
            </a:r>
            <a:r>
              <a:rPr lang="en-US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pda</a:t>
            </a:r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можно</a:t>
            </a:r>
          </a:p>
          <a:p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встретить там какой-нибудь приложение и под ним мод от того-то модифицированная версия того-то еще от кого-то Вот кстати</a:t>
            </a:r>
          </a:p>
          <a:p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более того есть модифицированные версии банковских приложений и я не понимаю на</a:t>
            </a:r>
          </a:p>
          <a:p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самом деле кто их скачивает потому что это супер небезопасно потому что кто-то за вас там изменил Исходный код</a:t>
            </a:r>
          </a:p>
          <a:p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банковского приложения непонятно зачем но такие штуки выкладывают если</a:t>
            </a:r>
          </a:p>
          <a:p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интересно можете поискать </a:t>
            </a:r>
            <a:r>
              <a:rPr lang="ru-RU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Окей</a:t>
            </a:r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Итого мы имеем три потенциальных</a:t>
            </a:r>
          </a:p>
          <a:p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вектора То есть три направления в котором могут злоумышленники что-то поделать чтобы как-то взламывать ваше</a:t>
            </a:r>
          </a:p>
          <a:p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приложение во-первых это воспользоваться различными уязвимостями</a:t>
            </a:r>
          </a:p>
          <a:p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среды будь то какие-то там </a:t>
            </a:r>
            <a:r>
              <a:rPr lang="ru-RU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root</a:t>
            </a:r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права на телефоне даже получить</a:t>
            </a:r>
          </a:p>
          <a:p>
            <a:r>
              <a:rPr lang="ru-RU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спойлер</a:t>
            </a:r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мы так и будем делать Вот так же можно разобрать ваше</a:t>
            </a:r>
          </a:p>
          <a:p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приложение прочитать код с помощью </a:t>
            </a:r>
            <a:r>
              <a:rPr lang="ru-RU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лиринга</a:t>
            </a:r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и затем собрать его обратно модифицировать тоже такой инструментарий</a:t>
            </a:r>
          </a:p>
          <a:p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доступен и злоумышленники могут его использовать</a:t>
            </a:r>
          </a:p>
          <a:p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супер с этим разобрались и Давайте теперь перейдем к тому как на практике</a:t>
            </a:r>
          </a:p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D974C6-A4E4-43DD-BD8F-6BA010846F2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9294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некоторая приложение жертва которое мы будем всяческим образом пытаться</a:t>
            </a:r>
          </a:p>
          <a:p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взломать и пытаться получить к нему доступ значит наше</a:t>
            </a:r>
          </a:p>
          <a:p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приложение представляет из себя приложения для хранения каких каких-то секретов</a:t>
            </a:r>
          </a:p>
          <a:p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важно то что для того чтобы попасть нужно ввести там четырехзначный или</a:t>
            </a:r>
          </a:p>
          <a:p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n-</a:t>
            </a:r>
            <a:r>
              <a:rPr lang="ru-RU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значный</a:t>
            </a:r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код-пароль как мы видим презентации Значит мы знаем код пароль</a:t>
            </a:r>
          </a:p>
          <a:p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это 4 единицы вводим их и успешно попадаем и вот мы счастливы</a:t>
            </a:r>
          </a:p>
          <a:p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приложение не так богато на </a:t>
            </a:r>
            <a:r>
              <a:rPr lang="ru-RU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фичин</a:t>
            </a:r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в нем можно установить пароль можно проверить</a:t>
            </a:r>
          </a:p>
          <a:p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код и внутри там есть некоторые секретные меню чтобы его открыть нужно знать код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D974C6-A4E4-43DD-BD8F-6BA010846F2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4810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Давайте Мы попытаемся и надеть на себя маску хакера и попытаемся каким-то</a:t>
            </a:r>
          </a:p>
          <a:p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образом с помощью уязвимостей среды узнать код от приложения чтобы вот взять</a:t>
            </a:r>
          </a:p>
          <a:p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 получить доступ туда куда нам не нужно было получать доступ для этого для этого</a:t>
            </a:r>
          </a:p>
          <a:p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у меня есть точнее здесь представлена </a:t>
            </a:r>
            <a:r>
              <a:rPr lang="ru-RU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рутованное</a:t>
            </a:r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устройство с правами</a:t>
            </a:r>
          </a:p>
          <a:p>
            <a:r>
              <a:rPr lang="ru-RU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суперпользователя</a:t>
            </a:r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Что это значит что после как я выполняю команду су в</a:t>
            </a:r>
          </a:p>
          <a:p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терминале устройства то есть сначала Подключаешь через попадая в терминал устройство дальше</a:t>
            </a:r>
          </a:p>
          <a:p>
            <a:r>
              <a:rPr lang="ru-RU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суперпользователя</a:t>
            </a:r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и от имени </a:t>
            </a:r>
            <a:r>
              <a:rPr lang="ru-RU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суперпользователя</a:t>
            </a:r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Я могу получать доступ к абсолютно любым файлам которые</a:t>
            </a:r>
          </a:p>
          <a:p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находятся на устройстве и мне нужно мне не нужно спрашивать разрешение Никакое больше на загрузки на просмотр там</a:t>
            </a:r>
          </a:p>
          <a:p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каких-то экстренного </a:t>
            </a:r>
            <a:r>
              <a:rPr lang="ru-RU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стордж</a:t>
            </a:r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Internal</a:t>
            </a:r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storege</a:t>
            </a:r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вообще ничего не важно я просто беру и </a:t>
            </a:r>
            <a:r>
              <a:rPr lang="ru-RU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доста</a:t>
            </a:r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ю содержимое файлы с</a:t>
            </a:r>
          </a:p>
          <a:p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помощью команды вот достаю содержимое файла Ну там допустим я полазил по внутренностям приложения увидел то что</a:t>
            </a:r>
          </a:p>
          <a:p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там есть файл который называется </a:t>
            </a:r>
            <a:r>
              <a:rPr lang="ru-RU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пасхеште</a:t>
            </a:r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по-моему и просто прочитал его</a:t>
            </a:r>
          </a:p>
          <a:p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достал оттуда вот и мне это на самом деле достаточно для того чтобы отправиться в</a:t>
            </a:r>
          </a:p>
          <a:p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 сайт с радужными таблицами вставить туда </a:t>
            </a:r>
            <a:r>
              <a:rPr lang="ru-RU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хеш</a:t>
            </a:r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-пароля и узнать то что пароль</a:t>
            </a:r>
          </a:p>
          <a:p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был 4 единицы Ну и затем я могу благополучно воспользоваться</a:t>
            </a:r>
          </a:p>
          <a:p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главным экраном входа приложения и войти в парадную как будто бы я и есть этот</a:t>
            </a:r>
          </a:p>
          <a:p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пользователь Вот пример конечно очень простой абстрактный выставленные пальцы</a:t>
            </a:r>
          </a:p>
          <a:p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вы все Можете повторить важно здесь понимать то что важно здесь понимать что</a:t>
            </a:r>
          </a:p>
          <a:p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я показал там максимально уязвимую среду которым не было максимально легко получить доступ но в целом случается</a:t>
            </a:r>
          </a:p>
          <a:p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такое то что на каком-нибудь устройстве на котором вроде бы там и экран</a:t>
            </a:r>
          </a:p>
          <a:p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блокировки есть и </a:t>
            </a:r>
            <a:r>
              <a:rPr lang="ru-RU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Root</a:t>
            </a:r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прав Нет все равно оказывается какая-то дыра через которую можно получить доступ к файлам</a:t>
            </a:r>
          </a:p>
          <a:p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различных приложений и вот все что вы там на сохраняли какие-нибудь шары </a:t>
            </a:r>
            <a:r>
              <a:rPr lang="ru-RU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преференсы</a:t>
            </a:r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в</a:t>
            </a:r>
          </a:p>
          <a:p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просто файлы приложения Возможно даже база данных очень </a:t>
            </a:r>
            <a:r>
              <a:rPr lang="ru-RU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очень</a:t>
            </a:r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варьируется скажем так от одной там системы к другой</a:t>
            </a:r>
          </a:p>
          <a:p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системе вот разные </a:t>
            </a:r>
            <a:r>
              <a:rPr lang="ru-RU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Андроиды</a:t>
            </a:r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например они по-разному даже хранят ваши базы данных</a:t>
            </a:r>
          </a:p>
          <a:p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типа у одних там есть одна таблица на всю операционную систему </a:t>
            </a:r>
            <a:r>
              <a:rPr lang="ru-RU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Android</a:t>
            </a:r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у других в внутри файлов приложения</a:t>
            </a:r>
          </a:p>
          <a:p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хранится Файлик с базами данных важно понимать то что с помощью уязвимости</a:t>
            </a:r>
          </a:p>
          <a:p>
            <a:r>
              <a:rPr lang="ru-RU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среды даже вы можете в домашних условиях за 10 минут что-нибудь такое провернуть и взломать себя Если захотите</a:t>
            </a:r>
          </a:p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D974C6-A4E4-43DD-BD8F-6BA010846F2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479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6B28A-C869-4892-B7B8-A7F980CFE073}" type="datetimeFigureOut">
              <a:rPr lang="en-US" smtClean="0"/>
              <a:t>1/17/2025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84399-75D2-4BA1-9485-31EDFD6D4C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0560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6B28A-C869-4892-B7B8-A7F980CFE073}" type="datetimeFigureOut">
              <a:rPr lang="en-US" smtClean="0"/>
              <a:t>1/17/2025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84399-75D2-4BA1-9485-31EDFD6D4C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3326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6B28A-C869-4892-B7B8-A7F980CFE073}" type="datetimeFigureOut">
              <a:rPr lang="en-US" smtClean="0"/>
              <a:t>1/17/2025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84399-75D2-4BA1-9485-31EDFD6D4C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2767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6B28A-C869-4892-B7B8-A7F980CFE073}" type="datetimeFigureOut">
              <a:rPr lang="en-US" smtClean="0"/>
              <a:t>1/17/2025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84399-75D2-4BA1-9485-31EDFD6D4C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7743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6B28A-C869-4892-B7B8-A7F980CFE073}" type="datetimeFigureOut">
              <a:rPr lang="en-US" smtClean="0"/>
              <a:t>1/17/2025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84399-75D2-4BA1-9485-31EDFD6D4C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1526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6B28A-C869-4892-B7B8-A7F980CFE073}" type="datetimeFigureOut">
              <a:rPr lang="en-US" smtClean="0"/>
              <a:t>1/17/2025</a:t>
            </a:fld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84399-75D2-4BA1-9485-31EDFD6D4C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1180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6B28A-C869-4892-B7B8-A7F980CFE073}" type="datetimeFigureOut">
              <a:rPr lang="en-US" smtClean="0"/>
              <a:t>1/17/2025</a:t>
            </a:fld>
            <a:endParaRPr lang="en-US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84399-75D2-4BA1-9485-31EDFD6D4C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5628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6B28A-C869-4892-B7B8-A7F980CFE073}" type="datetimeFigureOut">
              <a:rPr lang="en-US" smtClean="0"/>
              <a:t>1/17/2025</a:t>
            </a:fld>
            <a:endParaRPr lang="en-US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84399-75D2-4BA1-9485-31EDFD6D4C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049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6B28A-C869-4892-B7B8-A7F980CFE073}" type="datetimeFigureOut">
              <a:rPr lang="en-US" smtClean="0"/>
              <a:t>1/17/2025</a:t>
            </a:fld>
            <a:endParaRPr lang="en-US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84399-75D2-4BA1-9485-31EDFD6D4C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2483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6B28A-C869-4892-B7B8-A7F980CFE073}" type="datetimeFigureOut">
              <a:rPr lang="en-US" smtClean="0"/>
              <a:t>1/17/2025</a:t>
            </a:fld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84399-75D2-4BA1-9485-31EDFD6D4C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8497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6B28A-C869-4892-B7B8-A7F980CFE073}" type="datetimeFigureOut">
              <a:rPr lang="en-US" smtClean="0"/>
              <a:t>1/17/2025</a:t>
            </a:fld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84399-75D2-4BA1-9485-31EDFD6D4C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1435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36B28A-C869-4892-B7B8-A7F980CFE073}" type="datetimeFigureOut">
              <a:rPr lang="en-US" smtClean="0"/>
              <a:t>1/17/2025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284399-75D2-4BA1-9485-31EDFD6D4C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9677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b="1" dirty="0" smtClean="0"/>
              <a:t>Безопасность</a:t>
            </a:r>
            <a:endParaRPr lang="en-US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6083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Атаки на практике. Жертва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 smtClean="0"/>
              <a:t>Функции приложения</a:t>
            </a:r>
          </a:p>
          <a:p>
            <a:r>
              <a:rPr lang="ru-RU" dirty="0" smtClean="0"/>
              <a:t>Установка кода</a:t>
            </a:r>
          </a:p>
          <a:p>
            <a:r>
              <a:rPr lang="ru-RU" dirty="0" smtClean="0"/>
              <a:t>Проверка кода</a:t>
            </a:r>
          </a:p>
          <a:p>
            <a:r>
              <a:rPr lang="ru-RU" dirty="0" smtClean="0"/>
              <a:t>Секретное меню</a:t>
            </a:r>
          </a:p>
          <a:p>
            <a:pPr marL="0" indent="0">
              <a:buNone/>
            </a:pPr>
            <a:endParaRPr lang="ru-RU" dirty="0" smtClean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 smtClean="0"/>
              <a:t>Хранение </a:t>
            </a:r>
            <a:r>
              <a:rPr lang="ru-RU" dirty="0" err="1" smtClean="0"/>
              <a:t>хэша</a:t>
            </a:r>
            <a:r>
              <a:rPr lang="ru-RU" dirty="0" smtClean="0"/>
              <a:t> кода в </a:t>
            </a:r>
            <a:r>
              <a:rPr lang="ru-RU" dirty="0" err="1" smtClean="0"/>
              <a:t>кеше</a:t>
            </a:r>
            <a:r>
              <a:rPr lang="ru-RU" dirty="0" smtClean="0"/>
              <a:t> приложения</a:t>
            </a:r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3779" y="1331495"/>
            <a:ext cx="2595168" cy="4112224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9262" y="311647"/>
            <a:ext cx="2815264" cy="6073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4997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81650" y="-510601"/>
            <a:ext cx="14033481" cy="3077014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4"/>
          <a:srcRect t="6751"/>
          <a:stretch/>
        </p:blipFill>
        <p:spPr>
          <a:xfrm>
            <a:off x="2089783" y="2390274"/>
            <a:ext cx="8012433" cy="4467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5953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96194" y="4410856"/>
            <a:ext cx="7754432" cy="2715004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Reverse Engineering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1580" y="0"/>
            <a:ext cx="6456504" cy="712586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33761" y="2172169"/>
            <a:ext cx="2524477" cy="4953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2463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Reverse Engineering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032" y="2363538"/>
            <a:ext cx="10037010" cy="3275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9226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Dart </a:t>
            </a:r>
            <a:r>
              <a:rPr lang="en-US" dirty="0" err="1" smtClean="0"/>
              <a:t>Aot</a:t>
            </a:r>
            <a:r>
              <a:rPr lang="en-US" dirty="0" smtClean="0"/>
              <a:t> Snapshot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Часто меняется структура</a:t>
            </a:r>
          </a:p>
          <a:p>
            <a:r>
              <a:rPr lang="ru-RU" dirty="0" smtClean="0"/>
              <a:t>Все </a:t>
            </a:r>
            <a:r>
              <a:rPr lang="en-US" dirty="0" smtClean="0"/>
              <a:t>dart </a:t>
            </a:r>
            <a:r>
              <a:rPr lang="ru-RU" dirty="0" smtClean="0"/>
              <a:t>библиотеки связаны статически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55020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Статический анализ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637" y="2579850"/>
            <a:ext cx="11570516" cy="260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6691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Статический анализ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725" y="1959059"/>
            <a:ext cx="11445330" cy="4084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1765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90547"/>
            <a:ext cx="12047621" cy="3119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2964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9548" y="2961731"/>
            <a:ext cx="7621064" cy="3896269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Dart VM </a:t>
            </a:r>
            <a:r>
              <a:rPr lang="ru-RU" dirty="0" smtClean="0"/>
              <a:t>использует свой </a:t>
            </a:r>
            <a:r>
              <a:rPr lang="ru-RU" dirty="0" err="1" smtClean="0"/>
              <a:t>стэк</a:t>
            </a:r>
            <a:endParaRPr lang="ru-RU" dirty="0" smtClean="0"/>
          </a:p>
          <a:p>
            <a:r>
              <a:rPr lang="ru-RU" dirty="0" smtClean="0"/>
              <a:t>Все объекты ассоциированные через пул объектов</a:t>
            </a:r>
          </a:p>
          <a:p>
            <a:r>
              <a:rPr lang="ru-RU" dirty="0" smtClean="0"/>
              <a:t>Нестандартный </a:t>
            </a:r>
            <a:r>
              <a:rPr lang="en-US" dirty="0" smtClean="0"/>
              <a:t>ARM64 ABI</a:t>
            </a:r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2538690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Runtime </a:t>
            </a:r>
            <a:r>
              <a:rPr lang="ru-RU" dirty="0" smtClean="0"/>
              <a:t>анализ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353" y="1825625"/>
            <a:ext cx="10497642" cy="457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020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Содержание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sz="3600" dirty="0" smtClean="0"/>
              <a:t>Цели атаки</a:t>
            </a:r>
          </a:p>
          <a:p>
            <a:r>
              <a:rPr lang="ru-RU" sz="3600" dirty="0" smtClean="0"/>
              <a:t>Векторы атаки</a:t>
            </a:r>
          </a:p>
          <a:p>
            <a:r>
              <a:rPr lang="ru-RU" sz="3600" dirty="0" smtClean="0"/>
              <a:t>Атаки на практике</a:t>
            </a:r>
          </a:p>
          <a:p>
            <a:r>
              <a:rPr lang="ru-RU" sz="3600" dirty="0" smtClean="0"/>
              <a:t>Способы защиты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41711399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RunTime</a:t>
            </a:r>
            <a:r>
              <a:rPr lang="en-US" dirty="0" smtClean="0"/>
              <a:t> </a:t>
            </a:r>
            <a:r>
              <a:rPr lang="ru-RU" dirty="0" smtClean="0"/>
              <a:t>анализ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" y="1684383"/>
            <a:ext cx="12024360" cy="4633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4987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3"/>
          <a:srcRect r="50225"/>
          <a:stretch/>
        </p:blipFill>
        <p:spPr>
          <a:xfrm>
            <a:off x="1172308" y="0"/>
            <a:ext cx="8581292" cy="6782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1264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Модификация приложения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725" y="1959059"/>
            <a:ext cx="11445330" cy="4084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5119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Модификация приложения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25625"/>
            <a:ext cx="10905256" cy="4692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8233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3"/>
          <a:srcRect l="24446"/>
          <a:stretch/>
        </p:blipFill>
        <p:spPr>
          <a:xfrm>
            <a:off x="0" y="0"/>
            <a:ext cx="12192000" cy="4700039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679" y="3972903"/>
            <a:ext cx="4986805" cy="2175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4125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Плагин покупок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186" y="2669685"/>
            <a:ext cx="11729628" cy="2207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3982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Способы защиты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 smtClean="0"/>
              <a:t>Не доверять среде</a:t>
            </a:r>
          </a:p>
          <a:p>
            <a:r>
              <a:rPr lang="ru-RU" dirty="0" smtClean="0"/>
              <a:t>Доверять своим сертификатам</a:t>
            </a:r>
          </a:p>
          <a:p>
            <a:r>
              <a:rPr lang="ru-RU" dirty="0" smtClean="0"/>
              <a:t>Проверять надежность устройства</a:t>
            </a:r>
          </a:p>
          <a:p>
            <a:r>
              <a:rPr lang="ru-RU" dirty="0" smtClean="0"/>
              <a:t>Шифровать чувствительные данные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88073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 smtClean="0"/>
              <a:t>Обфускация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Flutter </a:t>
            </a:r>
            <a:r>
              <a:rPr lang="ru-RU" dirty="0" err="1" smtClean="0"/>
              <a:t>обфускация</a:t>
            </a:r>
            <a:endParaRPr lang="en-US" dirty="0" smtClean="0"/>
          </a:p>
          <a:p>
            <a:pPr lvl="1"/>
            <a:r>
              <a:rPr lang="ru-RU" dirty="0" smtClean="0"/>
              <a:t>-</a:t>
            </a:r>
            <a:r>
              <a:rPr lang="en-US" dirty="0" smtClean="0"/>
              <a:t>obfuscate</a:t>
            </a:r>
          </a:p>
          <a:p>
            <a:r>
              <a:rPr lang="ru-RU" dirty="0" err="1" smtClean="0"/>
              <a:t>Нативная</a:t>
            </a:r>
            <a:endParaRPr lang="ru-RU" dirty="0" smtClean="0"/>
          </a:p>
          <a:p>
            <a:pPr lvl="1"/>
            <a:r>
              <a:rPr lang="en-US" dirty="0" err="1" smtClean="0"/>
              <a:t>ProGuard</a:t>
            </a:r>
            <a:endParaRPr lang="en-US" dirty="0" smtClean="0"/>
          </a:p>
          <a:p>
            <a:pPr lvl="1"/>
            <a:r>
              <a:rPr lang="en-US" dirty="0" err="1" smtClean="0"/>
              <a:t>DexGuard</a:t>
            </a:r>
            <a:endParaRPr lang="en-US" dirty="0" smtClean="0"/>
          </a:p>
          <a:p>
            <a:pPr lvl="1"/>
            <a:r>
              <a:rPr lang="en-US" dirty="0" err="1" smtClean="0"/>
              <a:t>iXGuard</a:t>
            </a:r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30500962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Проверка зависимостей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Источники зависимостей</a:t>
            </a:r>
          </a:p>
          <a:p>
            <a:pPr lvl="1"/>
            <a:r>
              <a:rPr lang="en-US" dirty="0" err="1" smtClean="0"/>
              <a:t>url</a:t>
            </a:r>
            <a:r>
              <a:rPr lang="en-US" dirty="0" smtClean="0"/>
              <a:t> </a:t>
            </a:r>
            <a:r>
              <a:rPr lang="ru-RU" dirty="0" smtClean="0"/>
              <a:t>до </a:t>
            </a:r>
            <a:r>
              <a:rPr lang="en-US" dirty="0" smtClean="0"/>
              <a:t>pub</a:t>
            </a:r>
          </a:p>
          <a:p>
            <a:pPr lvl="1"/>
            <a:r>
              <a:rPr lang="en-US" dirty="0" err="1" smtClean="0"/>
              <a:t>url</a:t>
            </a:r>
            <a:r>
              <a:rPr lang="en-US" dirty="0" smtClean="0"/>
              <a:t> </a:t>
            </a:r>
            <a:r>
              <a:rPr lang="ru-RU" dirty="0" smtClean="0"/>
              <a:t>до подов</a:t>
            </a:r>
          </a:p>
          <a:p>
            <a:pPr lvl="1"/>
            <a:r>
              <a:rPr lang="en-US" dirty="0" err="1" smtClean="0"/>
              <a:t>url</a:t>
            </a:r>
            <a:r>
              <a:rPr lang="en-US" dirty="0" smtClean="0"/>
              <a:t> </a:t>
            </a:r>
            <a:r>
              <a:rPr lang="ru-RU" dirty="0" smtClean="0"/>
              <a:t>до </a:t>
            </a:r>
            <a:r>
              <a:rPr lang="en-US" dirty="0" smtClean="0"/>
              <a:t>android rep</a:t>
            </a:r>
            <a:endParaRPr lang="ru-RU" dirty="0" smtClean="0"/>
          </a:p>
          <a:p>
            <a:r>
              <a:rPr lang="en-US" dirty="0" smtClean="0"/>
              <a:t>Flutter </a:t>
            </a:r>
            <a:r>
              <a:rPr lang="ru-RU" dirty="0" smtClean="0"/>
              <a:t>плагины</a:t>
            </a:r>
            <a:endParaRPr lang="en-US" dirty="0"/>
          </a:p>
          <a:p>
            <a:pPr lvl="1"/>
            <a:r>
              <a:rPr lang="ru-RU" dirty="0" smtClean="0"/>
              <a:t>Выбирать надежные проверенные решения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7151300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Безопасность программы в общем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Защитится полностью невозможно</a:t>
            </a:r>
          </a:p>
          <a:p>
            <a:pPr lvl="1"/>
            <a:r>
              <a:rPr lang="ru-RU" dirty="0" smtClean="0"/>
              <a:t>Бинарный файл всегда можно поменять</a:t>
            </a:r>
          </a:p>
          <a:p>
            <a:r>
              <a:rPr lang="ru-RU" dirty="0" smtClean="0"/>
              <a:t>Нужно сделать взлом дороже награды</a:t>
            </a:r>
          </a:p>
          <a:p>
            <a:pPr lvl="1"/>
            <a:r>
              <a:rPr lang="ru-RU" dirty="0" smtClean="0"/>
              <a:t>Тогда злоумышленник не станет тратить ресурсы на ваше приложение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16233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Цели </a:t>
            </a:r>
            <a:r>
              <a:rPr lang="ru-RU" dirty="0" smtClean="0"/>
              <a:t>атаки. Данные пользователя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err="1" smtClean="0"/>
              <a:t>Авторизационные</a:t>
            </a:r>
            <a:r>
              <a:rPr lang="ru-RU" dirty="0" smtClean="0"/>
              <a:t> данные</a:t>
            </a:r>
          </a:p>
          <a:p>
            <a:r>
              <a:rPr lang="ru-RU" dirty="0" smtClean="0"/>
              <a:t>Персональные данные</a:t>
            </a:r>
          </a:p>
          <a:p>
            <a:r>
              <a:rPr lang="ru-RU" dirty="0" smtClean="0"/>
              <a:t>Операции от имени пользователя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80986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Цели атаки «Секреты фирмы»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 err="1" smtClean="0"/>
              <a:t>Api</a:t>
            </a:r>
            <a:r>
              <a:rPr lang="en-US" sz="3600" dirty="0" smtClean="0"/>
              <a:t> </a:t>
            </a:r>
            <a:r>
              <a:rPr lang="ru-RU" sz="3600" dirty="0" smtClean="0"/>
              <a:t>ключи</a:t>
            </a:r>
          </a:p>
          <a:p>
            <a:r>
              <a:rPr lang="ru-RU" sz="3600" dirty="0" smtClean="0"/>
              <a:t>Ключи шифрования</a:t>
            </a:r>
          </a:p>
          <a:p>
            <a:r>
              <a:rPr lang="ru-RU" sz="3600" dirty="0" smtClean="0"/>
              <a:t>Алгоритмы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3135339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Изменение поведения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sz="3600" dirty="0" smtClean="0"/>
              <a:t>Реклама (удаление добавление)</a:t>
            </a:r>
          </a:p>
          <a:p>
            <a:r>
              <a:rPr lang="ru-RU" sz="3600" dirty="0" smtClean="0"/>
              <a:t>Покупки в приложении без оплаты</a:t>
            </a:r>
          </a:p>
          <a:p>
            <a:r>
              <a:rPr lang="ru-RU" sz="3600" dirty="0" smtClean="0"/>
              <a:t>Изменение алгоритмов (Читы)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6508666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Векторы атаки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Уязвимости среды</a:t>
            </a:r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49424"/>
            <a:ext cx="4481736" cy="4850446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9076" y="0"/>
            <a:ext cx="7052924" cy="6376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696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AutoShape 2" descr="iOS vs. Android vulnearability score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 descr="iOS vs. Android vulnearability scores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3"/>
          <a:srcRect t="4780" b="5645"/>
          <a:stretch/>
        </p:blipFill>
        <p:spPr>
          <a:xfrm>
            <a:off x="3273080" y="0"/>
            <a:ext cx="5016282" cy="6829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8741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Reverse Engineering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3496" y="2139514"/>
            <a:ext cx="9488764" cy="320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1660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Модификация приложения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516" y="2169087"/>
            <a:ext cx="10492832" cy="2669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801857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</TotalTime>
  <Words>5156</Words>
  <Application>Microsoft Office PowerPoint</Application>
  <PresentationFormat>Широкоэкранный</PresentationFormat>
  <Paragraphs>506</Paragraphs>
  <Slides>29</Slides>
  <Notes>27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29</vt:i4>
      </vt:variant>
    </vt:vector>
  </HeadingPairs>
  <TitlesOfParts>
    <vt:vector size="33" baseType="lpstr">
      <vt:lpstr>Arial</vt:lpstr>
      <vt:lpstr>Calibri</vt:lpstr>
      <vt:lpstr>Calibri Light</vt:lpstr>
      <vt:lpstr>Тема Office</vt:lpstr>
      <vt:lpstr>Безопасность</vt:lpstr>
      <vt:lpstr>Содержание</vt:lpstr>
      <vt:lpstr>Цели атаки. Данные пользователя</vt:lpstr>
      <vt:lpstr>Цели атаки «Секреты фирмы»</vt:lpstr>
      <vt:lpstr>Изменение поведения</vt:lpstr>
      <vt:lpstr>Векторы атаки</vt:lpstr>
      <vt:lpstr>Презентация PowerPoint</vt:lpstr>
      <vt:lpstr>Reverse Engineering</vt:lpstr>
      <vt:lpstr>Модификация приложения</vt:lpstr>
      <vt:lpstr>Атаки на практике. Жертва</vt:lpstr>
      <vt:lpstr>Презентация PowerPoint</vt:lpstr>
      <vt:lpstr>Reverse Engineering</vt:lpstr>
      <vt:lpstr>Reverse Engineering</vt:lpstr>
      <vt:lpstr>Dart Aot Snapshot</vt:lpstr>
      <vt:lpstr>Статический анализ</vt:lpstr>
      <vt:lpstr>Статический анализ</vt:lpstr>
      <vt:lpstr>Презентация PowerPoint</vt:lpstr>
      <vt:lpstr>Презентация PowerPoint</vt:lpstr>
      <vt:lpstr>Runtime анализ</vt:lpstr>
      <vt:lpstr>RunTime анализ</vt:lpstr>
      <vt:lpstr>Презентация PowerPoint</vt:lpstr>
      <vt:lpstr>Модификация приложения</vt:lpstr>
      <vt:lpstr>Модификация приложения</vt:lpstr>
      <vt:lpstr>Презентация PowerPoint</vt:lpstr>
      <vt:lpstr>Плагин покупок</vt:lpstr>
      <vt:lpstr>Способы защиты</vt:lpstr>
      <vt:lpstr>Обфускация</vt:lpstr>
      <vt:lpstr>Проверка зависимостей</vt:lpstr>
      <vt:lpstr>Безопасность программы в общем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Безопасность</dc:title>
  <dc:creator>nam polehyk</dc:creator>
  <cp:lastModifiedBy>nam polehyk</cp:lastModifiedBy>
  <cp:revision>13</cp:revision>
  <dcterms:created xsi:type="dcterms:W3CDTF">2024-12-20T19:51:20Z</dcterms:created>
  <dcterms:modified xsi:type="dcterms:W3CDTF">2025-01-16T21:06:40Z</dcterms:modified>
</cp:coreProperties>
</file>